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69"/>
  </p:notesMasterIdLst>
  <p:sldIdLst>
    <p:sldId id="348" r:id="rId2"/>
    <p:sldId id="351" r:id="rId3"/>
    <p:sldId id="346" r:id="rId4"/>
    <p:sldId id="347" r:id="rId5"/>
    <p:sldId id="352" r:id="rId6"/>
    <p:sldId id="353" r:id="rId7"/>
    <p:sldId id="359" r:id="rId8"/>
    <p:sldId id="356" r:id="rId9"/>
    <p:sldId id="355" r:id="rId10"/>
    <p:sldId id="354" r:id="rId11"/>
    <p:sldId id="377" r:id="rId12"/>
    <p:sldId id="295" r:id="rId13"/>
    <p:sldId id="298" r:id="rId14"/>
    <p:sldId id="299" r:id="rId15"/>
    <p:sldId id="342" r:id="rId16"/>
    <p:sldId id="300" r:id="rId17"/>
    <p:sldId id="369" r:id="rId18"/>
    <p:sldId id="301" r:id="rId19"/>
    <p:sldId id="370" r:id="rId20"/>
    <p:sldId id="361" r:id="rId21"/>
    <p:sldId id="362" r:id="rId22"/>
    <p:sldId id="364" r:id="rId23"/>
    <p:sldId id="363" r:id="rId24"/>
    <p:sldId id="365" r:id="rId25"/>
    <p:sldId id="340" r:id="rId26"/>
    <p:sldId id="367" r:id="rId27"/>
    <p:sldId id="366" r:id="rId28"/>
    <p:sldId id="302" r:id="rId29"/>
    <p:sldId id="368" r:id="rId30"/>
    <p:sldId id="372" r:id="rId31"/>
    <p:sldId id="336" r:id="rId32"/>
    <p:sldId id="373" r:id="rId33"/>
    <p:sldId id="371" r:id="rId34"/>
    <p:sldId id="378" r:id="rId35"/>
    <p:sldId id="303" r:id="rId36"/>
    <p:sldId id="360" r:id="rId37"/>
    <p:sldId id="304" r:id="rId38"/>
    <p:sldId id="343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41" r:id="rId59"/>
    <p:sldId id="374" r:id="rId60"/>
    <p:sldId id="325" r:id="rId61"/>
    <p:sldId id="357" r:id="rId62"/>
    <p:sldId id="376" r:id="rId63"/>
    <p:sldId id="345" r:id="rId64"/>
    <p:sldId id="331" r:id="rId65"/>
    <p:sldId id="333" r:id="rId66"/>
    <p:sldId id="358" r:id="rId67"/>
    <p:sldId id="375" r:id="rId68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C3D69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16"/>
    <p:restoredTop sz="94643"/>
  </p:normalViewPr>
  <p:slideViewPr>
    <p:cSldViewPr>
      <p:cViewPr varScale="1">
        <p:scale>
          <a:sx n="105" d="100"/>
          <a:sy n="105" d="100"/>
        </p:scale>
        <p:origin x="192" y="18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-60792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fld id="{38FAC162-A4CF-7F46-93EB-50637C4219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806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75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5225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86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319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254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378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7822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44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201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12758622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218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20577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3218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285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3015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E9BE9EE-F6C3-6549-98F3-07BB109E5EA9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542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42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Show off toUpperCase and toLowerCase. Show that they don't actually modify the string because strings are immutable.</a:t>
            </a:r>
          </a:p>
        </p:txBody>
      </p:sp>
    </p:spTree>
    <p:extLst>
      <p:ext uri="{BB962C8B-B14F-4D97-AF65-F5344CB8AC3E}">
        <p14:creationId xmlns:p14="http://schemas.microsoft.com/office/powerpoint/2010/main" val="13503551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7478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D629E51-265A-7948-ABDB-A0ACECD429F1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5529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52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96651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AE1D503-D90C-7746-83DB-59EBA3FADCB3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573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73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89578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AE1D503-D90C-7746-83DB-59EBA3FADCB3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573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73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6117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4CFCAEE-7E08-1A4E-85A3-5FCED407BBA1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583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83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74015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029614C-718F-0F40-AE26-D4903BCE7B72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593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93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214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2116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1B1F4E1-DF62-0043-85DE-BC177FD0D33D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604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04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51221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B4F736E-205C-974A-8C9F-995B1EDC724E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6144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4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17083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5C2DFC-1771-CB42-9EBF-6B58555CA6B0}" type="slidenum">
              <a:rPr lang="en-US" altLang="en-US"/>
              <a:pPr/>
              <a:t>44</a:t>
            </a:fld>
            <a:endParaRPr lang="en-US" altLang="en-US"/>
          </a:p>
        </p:txBody>
      </p:sp>
      <p:sp>
        <p:nvSpPr>
          <p:cNvPr id="624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24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04277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4755FED-A67E-4545-8D07-BF36B9A81424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6348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349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64519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52FAFFD-54A5-5C43-89A9-8C617D6BABF5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645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45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8899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25D9D03-3CEA-1D47-9241-BDE57E767060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655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55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66183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79F40B2-78F2-4D4E-B231-C184015E0421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665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65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58780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FCD938C-B3EB-8E49-A814-99B46C31E8C2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6758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75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18749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47289C-6318-5B49-AC61-641A0E8D5727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Code up reverseString</a:t>
            </a: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en-US" sz="2000">
              <a:latin typeface="Arial" charset="0"/>
              <a:ea typeface="Droid Sans Fallback" charset="0"/>
              <a:cs typeface="Droid Sans Fallback" charset="0"/>
            </a:endParaRP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for (int i = string.length() - 1; i ≥ 0; i--) {</a:t>
            </a: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    result += string.charAt(i);</a:t>
            </a: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8064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5EC69FE-81D4-8C45-95E1-3A31A6D1608E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696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96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2030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260649-9D13-594E-A356-1AA145A375CE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911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11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Write code that reads in a line of text from the user and echoes it back. First, do “Nubian Ibex”</a:t>
            </a:r>
          </a:p>
        </p:txBody>
      </p:sp>
    </p:spTree>
    <p:extLst>
      <p:ext uri="{BB962C8B-B14F-4D97-AF65-F5344CB8AC3E}">
        <p14:creationId xmlns:p14="http://schemas.microsoft.com/office/powerpoint/2010/main" val="14438689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A1A415C-2E69-704B-BC43-0E0EED519595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706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06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66526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753140F-ACD4-7D46-A715-CFAD3BC2316E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716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16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75791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E17E059-043F-2947-A0EE-8544F99C7EBC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7270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270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45398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7D7CD49-EB6A-AB40-8F66-F04D7E18F584}" type="slidenum">
              <a:rPr lang="en-US" altLang="en-US"/>
              <a:pPr/>
              <a:t>55</a:t>
            </a:fld>
            <a:endParaRPr lang="en-US" altLang="en-US"/>
          </a:p>
        </p:txBody>
      </p:sp>
      <p:sp>
        <p:nvSpPr>
          <p:cNvPr id="7372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373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01147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F453470-B289-2942-93F3-AB95E23C3F5D}" type="slidenum">
              <a:rPr lang="en-US" altLang="en-US"/>
              <a:pPr/>
              <a:t>56</a:t>
            </a:fld>
            <a:endParaRPr lang="en-US" altLang="en-US"/>
          </a:p>
        </p:txBody>
      </p:sp>
      <p:sp>
        <p:nvSpPr>
          <p:cNvPr id="747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47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15783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CB4EB16-0D76-FC4F-ADB5-4167C6C1C4A5}" type="slidenum">
              <a:rPr lang="en-US" altLang="en-US"/>
              <a:pPr/>
              <a:t>57</a:t>
            </a:fld>
            <a:endParaRPr lang="en-US" altLang="en-US"/>
          </a:p>
        </p:txBody>
      </p:sp>
      <p:sp>
        <p:nvSpPr>
          <p:cNvPr id="757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57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90094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6146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4406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7C073C8-A078-BC4E-B637-E914C1E992B5}" type="slidenum">
              <a:rPr lang="en-US" altLang="en-US"/>
              <a:pPr/>
              <a:t>60</a:t>
            </a:fld>
            <a:endParaRPr lang="en-US" altLang="en-US"/>
          </a:p>
        </p:txBody>
      </p:sp>
      <p:sp>
        <p:nvSpPr>
          <p:cNvPr id="7680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680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29426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61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444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C4A90B4-0071-EF4F-AE57-9030BD764D4F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942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42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Strings are made of characters.</a:t>
            </a:r>
          </a:p>
        </p:txBody>
      </p:sp>
    </p:spTree>
    <p:extLst>
      <p:ext uri="{BB962C8B-B14F-4D97-AF65-F5344CB8AC3E}">
        <p14:creationId xmlns:p14="http://schemas.microsoft.com/office/powerpoint/2010/main" val="2252505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63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847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A9FB391-53D1-5845-A45A-CE07813FE7C1}" type="slidenum">
              <a:rPr lang="en-US" altLang="en-US"/>
              <a:pPr/>
              <a:t>64</a:t>
            </a:fld>
            <a:endParaRPr lang="en-US" altLang="en-US"/>
          </a:p>
        </p:txBody>
      </p:sp>
      <p:sp>
        <p:nvSpPr>
          <p:cNvPr id="829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29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This isn't going to work. Why not? Go to the board – are these strings really equal to their reverses?</a:t>
            </a: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en-US" sz="2000">
              <a:latin typeface="Arial" charset="0"/>
              <a:ea typeface="Droid Sans Fallback" charset="0"/>
              <a:cs typeface="Droid Sans Fallback" charset="0"/>
            </a:endParaRP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Need to convert to lower case, for starters. Then, need to strip out everything besides letters.</a:t>
            </a:r>
          </a:p>
        </p:txBody>
      </p:sp>
    </p:spTree>
    <p:extLst>
      <p:ext uri="{BB962C8B-B14F-4D97-AF65-F5344CB8AC3E}">
        <p14:creationId xmlns:p14="http://schemas.microsoft.com/office/powerpoint/2010/main" val="19970961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88F3F16-8500-E449-AC11-E2E2BDB0C86C}" type="slidenum">
              <a:rPr lang="en-US" altLang="en-US"/>
              <a:pPr/>
              <a:t>65</a:t>
            </a:fld>
            <a:endParaRPr lang="en-US" altLang="en-US"/>
          </a:p>
        </p:txBody>
      </p:sp>
      <p:sp>
        <p:nvSpPr>
          <p:cNvPr id="849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49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Try this in our checker – it should work!</a:t>
            </a:r>
          </a:p>
        </p:txBody>
      </p:sp>
    </p:spTree>
    <p:extLst>
      <p:ext uri="{BB962C8B-B14F-4D97-AF65-F5344CB8AC3E}">
        <p14:creationId xmlns:p14="http://schemas.microsoft.com/office/powerpoint/2010/main" val="596483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A4DAE0-52DF-4242-8256-54A5C61F02DA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952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52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9572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F7C31CB-6B46-B54A-9E70-540D50FD7163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962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62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8817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102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A5682BD-8B40-4A41-A544-63AC2F186A3B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972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72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0014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4390-E3C0-6246-A9EA-4A8125D5A5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5743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7BF85-4567-C64C-AA03-9966FEE519A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71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F9E5-6900-A64C-B9D7-1A0B8BF6A9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957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559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2954-1DCA-3642-A768-3E38F037C9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2347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48A-B16F-A942-A742-0443287FB4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61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23B-6B64-2645-BCEC-407402D52EA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83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7266-6D70-B74B-9401-AA4C91207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44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03D-0946-1C4D-B1C3-F9E015387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59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CB1B-F2F6-AE40-B8CF-69372816E4A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28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07F9-978F-F748-9934-F3AFCC5F9D2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8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A288-403A-C549-B31A-2CDE8B63024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34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5195" y="6526582"/>
            <a:ext cx="1001064" cy="99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56230" y="7152555"/>
            <a:ext cx="341805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86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iming>
    <p:tnLst>
      <p:par>
        <p:cTn id="1" dur="indefinite" restart="never" nodeType="tmRoot"/>
      </p:par>
    </p:tnLst>
  </p:timing>
  <p:txStyles>
    <p:titleStyle>
      <a:lvl1pPr algn="ctr" defTabSz="503972" rtl="0" eaLnBrk="1" latinLnBrk="0" hangingPunct="1"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503972" rtl="0" eaLnBrk="1" latinLnBrk="0" hangingPunct="1">
        <a:spcBef>
          <a:spcPct val="20000"/>
        </a:spcBef>
        <a:buFont typeface="Arial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buFont typeface="Arial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buFont typeface="Arial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buFont typeface="Arial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buFont typeface="Arial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png"/><Relationship Id="rId5" Type="http://schemas.openxmlformats.org/officeDocument/2006/relationships/hyperlink" Target="http://www.nytimes.com/2011/10/25/science/25code.html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0.tif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microsoft.com/office/2007/relationships/hdphoto" Target="../media/hdphoto3.wdp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2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507" y="1036342"/>
            <a:ext cx="9071610" cy="498903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700,000 deaths a year from fake malaria and tuberculosis drugs [1]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5520" y="7086892"/>
            <a:ext cx="8674426" cy="281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23" dirty="0"/>
              <a:t>[1] http://</a:t>
            </a:r>
            <a:r>
              <a:rPr lang="en-US" sz="1323" dirty="0" err="1"/>
              <a:t>www.un.org</a:t>
            </a:r>
            <a:r>
              <a:rPr lang="en-US" sz="1323" dirty="0"/>
              <a:t>/</a:t>
            </a:r>
            <a:r>
              <a:rPr lang="en-US" sz="1323" dirty="0" err="1"/>
              <a:t>africarenewal</a:t>
            </a:r>
            <a:r>
              <a:rPr lang="en-US" sz="1323" dirty="0"/>
              <a:t>/magazine/may-2013/counterfeit-drugs-raise-africa%E2%80%99s-temperature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013" y="3406048"/>
            <a:ext cx="4092138" cy="12028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013" y="4359319"/>
            <a:ext cx="4092138" cy="12028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013" y="5312591"/>
            <a:ext cx="4092138" cy="12028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013" y="2452777"/>
            <a:ext cx="4092138" cy="1202865"/>
          </a:xfrm>
          <a:prstGeom prst="rect">
            <a:avLst/>
          </a:prstGeom>
        </p:spPr>
      </p:pic>
      <p:sp>
        <p:nvSpPr>
          <p:cNvPr id="9" name="Right Brace 8"/>
          <p:cNvSpPr/>
          <p:nvPr/>
        </p:nvSpPr>
        <p:spPr>
          <a:xfrm>
            <a:off x="6045325" y="2412600"/>
            <a:ext cx="511784" cy="4102855"/>
          </a:xfrm>
          <a:prstGeom prst="rightBrace">
            <a:avLst>
              <a:gd name="adj1" fmla="val 8333"/>
              <a:gd name="adj2" fmla="val 50609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912947" y="4050164"/>
            <a:ext cx="2337472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Equivalent of this many crashes per day</a:t>
            </a:r>
            <a:endParaRPr lang="en-US" dirty="0"/>
          </a:p>
        </p:txBody>
      </p:sp>
      <p:sp>
        <p:nvSpPr>
          <p:cNvPr id="11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Fake Medicine is a Problem</a:t>
            </a:r>
          </a:p>
        </p:txBody>
      </p:sp>
    </p:spTree>
    <p:extLst>
      <p:ext uri="{BB962C8B-B14F-4D97-AF65-F5344CB8AC3E}">
        <p14:creationId xmlns:p14="http://schemas.microsoft.com/office/powerpoint/2010/main" val="46223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8912" y="1189037"/>
            <a:ext cx="3048000" cy="20269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712" y="2560637"/>
            <a:ext cx="2362200" cy="2362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2712" y="4107880"/>
            <a:ext cx="4010883" cy="2787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T</a:t>
            </a:r>
            <a:r>
              <a:rPr lang="en-US" sz="5071" dirty="0" smtClean="0">
                <a:latin typeface="Calibri"/>
                <a:cs typeface="Calibri"/>
              </a:rPr>
              <a:t>ranslation and cryptography</a:t>
            </a:r>
            <a:endParaRPr lang="en-US" sz="5071" dirty="0">
              <a:latin typeface="Calibri"/>
              <a:cs typeface="Calibri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4681728" y="1414272"/>
            <a:ext cx="2403482" cy="890083"/>
          </a:xfrm>
          <a:custGeom>
            <a:avLst/>
            <a:gdLst>
              <a:gd name="connsiteX0" fmla="*/ 0 w 2403482"/>
              <a:gd name="connsiteY0" fmla="*/ 524256 h 890083"/>
              <a:gd name="connsiteX1" fmla="*/ 414528 w 2403482"/>
              <a:gd name="connsiteY1" fmla="*/ 243840 h 890083"/>
              <a:gd name="connsiteX2" fmla="*/ 463296 w 2403482"/>
              <a:gd name="connsiteY2" fmla="*/ 219456 h 890083"/>
              <a:gd name="connsiteX3" fmla="*/ 573024 w 2403482"/>
              <a:gd name="connsiteY3" fmla="*/ 158496 h 890083"/>
              <a:gd name="connsiteX4" fmla="*/ 755904 w 2403482"/>
              <a:gd name="connsiteY4" fmla="*/ 121920 h 890083"/>
              <a:gd name="connsiteX5" fmla="*/ 877824 w 2403482"/>
              <a:gd name="connsiteY5" fmla="*/ 109728 h 890083"/>
              <a:gd name="connsiteX6" fmla="*/ 950976 w 2403482"/>
              <a:gd name="connsiteY6" fmla="*/ 85344 h 890083"/>
              <a:gd name="connsiteX7" fmla="*/ 1048512 w 2403482"/>
              <a:gd name="connsiteY7" fmla="*/ 48768 h 890083"/>
              <a:gd name="connsiteX8" fmla="*/ 1219200 w 2403482"/>
              <a:gd name="connsiteY8" fmla="*/ 0 h 890083"/>
              <a:gd name="connsiteX9" fmla="*/ 1438656 w 2403482"/>
              <a:gd name="connsiteY9" fmla="*/ 12192 h 890083"/>
              <a:gd name="connsiteX10" fmla="*/ 1499616 w 2403482"/>
              <a:gd name="connsiteY10" fmla="*/ 24384 h 890083"/>
              <a:gd name="connsiteX11" fmla="*/ 1633728 w 2403482"/>
              <a:gd name="connsiteY11" fmla="*/ 36576 h 890083"/>
              <a:gd name="connsiteX12" fmla="*/ 1731264 w 2403482"/>
              <a:gd name="connsiteY12" fmla="*/ 60960 h 890083"/>
              <a:gd name="connsiteX13" fmla="*/ 1767840 w 2403482"/>
              <a:gd name="connsiteY13" fmla="*/ 85344 h 890083"/>
              <a:gd name="connsiteX14" fmla="*/ 1840992 w 2403482"/>
              <a:gd name="connsiteY14" fmla="*/ 109728 h 890083"/>
              <a:gd name="connsiteX15" fmla="*/ 1914144 w 2403482"/>
              <a:gd name="connsiteY15" fmla="*/ 158496 h 890083"/>
              <a:gd name="connsiteX16" fmla="*/ 1987296 w 2403482"/>
              <a:gd name="connsiteY16" fmla="*/ 268224 h 890083"/>
              <a:gd name="connsiteX17" fmla="*/ 2011680 w 2403482"/>
              <a:gd name="connsiteY17" fmla="*/ 304800 h 890083"/>
              <a:gd name="connsiteX18" fmla="*/ 2060448 w 2403482"/>
              <a:gd name="connsiteY18" fmla="*/ 451104 h 890083"/>
              <a:gd name="connsiteX19" fmla="*/ 2097024 w 2403482"/>
              <a:gd name="connsiteY19" fmla="*/ 560832 h 890083"/>
              <a:gd name="connsiteX20" fmla="*/ 2109216 w 2403482"/>
              <a:gd name="connsiteY20" fmla="*/ 597408 h 890083"/>
              <a:gd name="connsiteX21" fmla="*/ 2121408 w 2403482"/>
              <a:gd name="connsiteY21" fmla="*/ 633984 h 890083"/>
              <a:gd name="connsiteX22" fmla="*/ 2133600 w 2403482"/>
              <a:gd name="connsiteY22" fmla="*/ 731520 h 890083"/>
              <a:gd name="connsiteX23" fmla="*/ 2182368 w 2403482"/>
              <a:gd name="connsiteY23" fmla="*/ 853440 h 890083"/>
              <a:gd name="connsiteX24" fmla="*/ 2243328 w 2403482"/>
              <a:gd name="connsiteY24" fmla="*/ 792480 h 890083"/>
              <a:gd name="connsiteX25" fmla="*/ 2267712 w 2403482"/>
              <a:gd name="connsiteY25" fmla="*/ 755904 h 890083"/>
              <a:gd name="connsiteX26" fmla="*/ 2304288 w 2403482"/>
              <a:gd name="connsiteY26" fmla="*/ 719328 h 890083"/>
              <a:gd name="connsiteX27" fmla="*/ 2328672 w 2403482"/>
              <a:gd name="connsiteY27" fmla="*/ 682752 h 890083"/>
              <a:gd name="connsiteX28" fmla="*/ 2365248 w 2403482"/>
              <a:gd name="connsiteY28" fmla="*/ 670560 h 890083"/>
              <a:gd name="connsiteX29" fmla="*/ 2377440 w 2403482"/>
              <a:gd name="connsiteY29" fmla="*/ 633984 h 890083"/>
              <a:gd name="connsiteX30" fmla="*/ 2365248 w 2403482"/>
              <a:gd name="connsiteY30" fmla="*/ 633984 h 890083"/>
              <a:gd name="connsiteX31" fmla="*/ 2304288 w 2403482"/>
              <a:gd name="connsiteY31" fmla="*/ 743712 h 890083"/>
              <a:gd name="connsiteX32" fmla="*/ 2267712 w 2403482"/>
              <a:gd name="connsiteY32" fmla="*/ 780288 h 890083"/>
              <a:gd name="connsiteX33" fmla="*/ 2206752 w 2403482"/>
              <a:gd name="connsiteY33" fmla="*/ 841248 h 890083"/>
              <a:gd name="connsiteX34" fmla="*/ 2182368 w 2403482"/>
              <a:gd name="connsiteY34" fmla="*/ 877824 h 890083"/>
              <a:gd name="connsiteX35" fmla="*/ 2097024 w 2403482"/>
              <a:gd name="connsiteY35" fmla="*/ 877824 h 890083"/>
              <a:gd name="connsiteX36" fmla="*/ 2060448 w 2403482"/>
              <a:gd name="connsiteY36" fmla="*/ 865632 h 890083"/>
              <a:gd name="connsiteX37" fmla="*/ 2023872 w 2403482"/>
              <a:gd name="connsiteY37" fmla="*/ 829056 h 890083"/>
              <a:gd name="connsiteX38" fmla="*/ 1987296 w 2403482"/>
              <a:gd name="connsiteY38" fmla="*/ 816864 h 890083"/>
              <a:gd name="connsiteX39" fmla="*/ 1938528 w 2403482"/>
              <a:gd name="connsiteY39" fmla="*/ 792480 h 890083"/>
              <a:gd name="connsiteX40" fmla="*/ 1840992 w 2403482"/>
              <a:gd name="connsiteY40" fmla="*/ 731520 h 890083"/>
              <a:gd name="connsiteX41" fmla="*/ 1743456 w 2403482"/>
              <a:gd name="connsiteY41" fmla="*/ 646176 h 890083"/>
              <a:gd name="connsiteX42" fmla="*/ 1706880 w 2403482"/>
              <a:gd name="connsiteY42" fmla="*/ 633984 h 89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403482" h="890083">
                <a:moveTo>
                  <a:pt x="0" y="524256"/>
                </a:moveTo>
                <a:cubicBezTo>
                  <a:pt x="138176" y="430784"/>
                  <a:pt x="265318" y="318445"/>
                  <a:pt x="414528" y="243840"/>
                </a:cubicBezTo>
                <a:cubicBezTo>
                  <a:pt x="430784" y="235712"/>
                  <a:pt x="447294" y="228073"/>
                  <a:pt x="463296" y="219456"/>
                </a:cubicBezTo>
                <a:cubicBezTo>
                  <a:pt x="500136" y="199619"/>
                  <a:pt x="534691" y="175267"/>
                  <a:pt x="573024" y="158496"/>
                </a:cubicBezTo>
                <a:cubicBezTo>
                  <a:pt x="630657" y="133282"/>
                  <a:pt x="694588" y="128733"/>
                  <a:pt x="755904" y="121920"/>
                </a:cubicBezTo>
                <a:cubicBezTo>
                  <a:pt x="796497" y="117410"/>
                  <a:pt x="837184" y="113792"/>
                  <a:pt x="877824" y="109728"/>
                </a:cubicBezTo>
                <a:cubicBezTo>
                  <a:pt x="902208" y="101600"/>
                  <a:pt x="926910" y="94369"/>
                  <a:pt x="950976" y="85344"/>
                </a:cubicBezTo>
                <a:cubicBezTo>
                  <a:pt x="983488" y="73152"/>
                  <a:pt x="1015571" y="59748"/>
                  <a:pt x="1048512" y="48768"/>
                </a:cubicBezTo>
                <a:cubicBezTo>
                  <a:pt x="1131294" y="21174"/>
                  <a:pt x="1151064" y="17034"/>
                  <a:pt x="1219200" y="0"/>
                </a:cubicBezTo>
                <a:cubicBezTo>
                  <a:pt x="1292352" y="4064"/>
                  <a:pt x="1365667" y="5845"/>
                  <a:pt x="1438656" y="12192"/>
                </a:cubicBezTo>
                <a:cubicBezTo>
                  <a:pt x="1459301" y="13987"/>
                  <a:pt x="1479054" y="21814"/>
                  <a:pt x="1499616" y="24384"/>
                </a:cubicBezTo>
                <a:cubicBezTo>
                  <a:pt x="1544158" y="29952"/>
                  <a:pt x="1589024" y="32512"/>
                  <a:pt x="1633728" y="36576"/>
                </a:cubicBezTo>
                <a:cubicBezTo>
                  <a:pt x="1656914" y="41213"/>
                  <a:pt x="1706271" y="48463"/>
                  <a:pt x="1731264" y="60960"/>
                </a:cubicBezTo>
                <a:cubicBezTo>
                  <a:pt x="1744370" y="67513"/>
                  <a:pt x="1754450" y="79393"/>
                  <a:pt x="1767840" y="85344"/>
                </a:cubicBezTo>
                <a:cubicBezTo>
                  <a:pt x="1791328" y="95783"/>
                  <a:pt x="1819606" y="95471"/>
                  <a:pt x="1840992" y="109728"/>
                </a:cubicBezTo>
                <a:lnTo>
                  <a:pt x="1914144" y="158496"/>
                </a:lnTo>
                <a:lnTo>
                  <a:pt x="1987296" y="268224"/>
                </a:lnTo>
                <a:cubicBezTo>
                  <a:pt x="1995424" y="280416"/>
                  <a:pt x="2007046" y="290899"/>
                  <a:pt x="2011680" y="304800"/>
                </a:cubicBezTo>
                <a:lnTo>
                  <a:pt x="2060448" y="451104"/>
                </a:lnTo>
                <a:lnTo>
                  <a:pt x="2097024" y="560832"/>
                </a:lnTo>
                <a:lnTo>
                  <a:pt x="2109216" y="597408"/>
                </a:lnTo>
                <a:lnTo>
                  <a:pt x="2121408" y="633984"/>
                </a:lnTo>
                <a:cubicBezTo>
                  <a:pt x="2125472" y="666496"/>
                  <a:pt x="2130340" y="698918"/>
                  <a:pt x="2133600" y="731520"/>
                </a:cubicBezTo>
                <a:cubicBezTo>
                  <a:pt x="2149523" y="890750"/>
                  <a:pt x="2104321" y="905471"/>
                  <a:pt x="2182368" y="853440"/>
                </a:cubicBezTo>
                <a:cubicBezTo>
                  <a:pt x="2247392" y="755904"/>
                  <a:pt x="2162048" y="873760"/>
                  <a:pt x="2243328" y="792480"/>
                </a:cubicBezTo>
                <a:cubicBezTo>
                  <a:pt x="2253689" y="782119"/>
                  <a:pt x="2258331" y="767161"/>
                  <a:pt x="2267712" y="755904"/>
                </a:cubicBezTo>
                <a:cubicBezTo>
                  <a:pt x="2278750" y="742658"/>
                  <a:pt x="2293250" y="732574"/>
                  <a:pt x="2304288" y="719328"/>
                </a:cubicBezTo>
                <a:cubicBezTo>
                  <a:pt x="2313669" y="708071"/>
                  <a:pt x="2317230" y="691906"/>
                  <a:pt x="2328672" y="682752"/>
                </a:cubicBezTo>
                <a:cubicBezTo>
                  <a:pt x="2338707" y="674724"/>
                  <a:pt x="2353056" y="674624"/>
                  <a:pt x="2365248" y="670560"/>
                </a:cubicBezTo>
                <a:cubicBezTo>
                  <a:pt x="2369312" y="658368"/>
                  <a:pt x="2371693" y="645479"/>
                  <a:pt x="2377440" y="633984"/>
                </a:cubicBezTo>
                <a:cubicBezTo>
                  <a:pt x="2394414" y="600036"/>
                  <a:pt x="2432159" y="567073"/>
                  <a:pt x="2365248" y="633984"/>
                </a:cubicBezTo>
                <a:cubicBezTo>
                  <a:pt x="2349917" y="679978"/>
                  <a:pt x="2346211" y="701789"/>
                  <a:pt x="2304288" y="743712"/>
                </a:cubicBezTo>
                <a:cubicBezTo>
                  <a:pt x="2292096" y="755904"/>
                  <a:pt x="2278750" y="767042"/>
                  <a:pt x="2267712" y="780288"/>
                </a:cubicBezTo>
                <a:cubicBezTo>
                  <a:pt x="2216912" y="841248"/>
                  <a:pt x="2273808" y="796544"/>
                  <a:pt x="2206752" y="841248"/>
                </a:cubicBezTo>
                <a:cubicBezTo>
                  <a:pt x="2198624" y="853440"/>
                  <a:pt x="2193810" y="868670"/>
                  <a:pt x="2182368" y="877824"/>
                </a:cubicBezTo>
                <a:cubicBezTo>
                  <a:pt x="2153994" y="900523"/>
                  <a:pt x="2126839" y="886342"/>
                  <a:pt x="2097024" y="877824"/>
                </a:cubicBezTo>
                <a:cubicBezTo>
                  <a:pt x="2084667" y="874293"/>
                  <a:pt x="2072640" y="869696"/>
                  <a:pt x="2060448" y="865632"/>
                </a:cubicBezTo>
                <a:cubicBezTo>
                  <a:pt x="2048256" y="853440"/>
                  <a:pt x="2038218" y="838620"/>
                  <a:pt x="2023872" y="829056"/>
                </a:cubicBezTo>
                <a:cubicBezTo>
                  <a:pt x="2013179" y="821927"/>
                  <a:pt x="1999108" y="821926"/>
                  <a:pt x="1987296" y="816864"/>
                </a:cubicBezTo>
                <a:cubicBezTo>
                  <a:pt x="1970591" y="809705"/>
                  <a:pt x="1953940" y="802113"/>
                  <a:pt x="1938528" y="792480"/>
                </a:cubicBezTo>
                <a:cubicBezTo>
                  <a:pt x="1811912" y="713345"/>
                  <a:pt x="1964559" y="793303"/>
                  <a:pt x="1840992" y="731520"/>
                </a:cubicBezTo>
                <a:cubicBezTo>
                  <a:pt x="1812544" y="688848"/>
                  <a:pt x="1804416" y="666496"/>
                  <a:pt x="1743456" y="646176"/>
                </a:cubicBezTo>
                <a:lnTo>
                  <a:pt x="1706880" y="633984"/>
                </a:lnTo>
              </a:path>
            </a:pathLst>
          </a:custGeom>
          <a:noFill/>
          <a:ln w="762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5656666" y="5145024"/>
            <a:ext cx="1402502" cy="1170432"/>
          </a:xfrm>
          <a:custGeom>
            <a:avLst/>
            <a:gdLst>
              <a:gd name="connsiteX0" fmla="*/ 1402502 w 1402502"/>
              <a:gd name="connsiteY0" fmla="*/ 0 h 1170432"/>
              <a:gd name="connsiteX1" fmla="*/ 853862 w 1402502"/>
              <a:gd name="connsiteY1" fmla="*/ 694944 h 1170432"/>
              <a:gd name="connsiteX2" fmla="*/ 634406 w 1402502"/>
              <a:gd name="connsiteY2" fmla="*/ 743712 h 1170432"/>
              <a:gd name="connsiteX3" fmla="*/ 500294 w 1402502"/>
              <a:gd name="connsiteY3" fmla="*/ 768096 h 1170432"/>
              <a:gd name="connsiteX4" fmla="*/ 378374 w 1402502"/>
              <a:gd name="connsiteY4" fmla="*/ 780288 h 1170432"/>
              <a:gd name="connsiteX5" fmla="*/ 317414 w 1402502"/>
              <a:gd name="connsiteY5" fmla="*/ 792480 h 1170432"/>
              <a:gd name="connsiteX6" fmla="*/ 195494 w 1402502"/>
              <a:gd name="connsiteY6" fmla="*/ 804672 h 1170432"/>
              <a:gd name="connsiteX7" fmla="*/ 12614 w 1402502"/>
              <a:gd name="connsiteY7" fmla="*/ 792480 h 1170432"/>
              <a:gd name="connsiteX8" fmla="*/ 49190 w 1402502"/>
              <a:gd name="connsiteY8" fmla="*/ 768096 h 1170432"/>
              <a:gd name="connsiteX9" fmla="*/ 85766 w 1402502"/>
              <a:gd name="connsiteY9" fmla="*/ 731520 h 1170432"/>
              <a:gd name="connsiteX10" fmla="*/ 122342 w 1402502"/>
              <a:gd name="connsiteY10" fmla="*/ 707136 h 1170432"/>
              <a:gd name="connsiteX11" fmla="*/ 158918 w 1402502"/>
              <a:gd name="connsiteY11" fmla="*/ 670560 h 1170432"/>
              <a:gd name="connsiteX12" fmla="*/ 195494 w 1402502"/>
              <a:gd name="connsiteY12" fmla="*/ 658368 h 1170432"/>
              <a:gd name="connsiteX13" fmla="*/ 268646 w 1402502"/>
              <a:gd name="connsiteY13" fmla="*/ 609600 h 1170432"/>
              <a:gd name="connsiteX14" fmla="*/ 329606 w 1402502"/>
              <a:gd name="connsiteY14" fmla="*/ 548640 h 1170432"/>
              <a:gd name="connsiteX15" fmla="*/ 305222 w 1402502"/>
              <a:gd name="connsiteY15" fmla="*/ 585216 h 1170432"/>
              <a:gd name="connsiteX16" fmla="*/ 268646 w 1402502"/>
              <a:gd name="connsiteY16" fmla="*/ 621792 h 1170432"/>
              <a:gd name="connsiteX17" fmla="*/ 244262 w 1402502"/>
              <a:gd name="connsiteY17" fmla="*/ 658368 h 1170432"/>
              <a:gd name="connsiteX18" fmla="*/ 207686 w 1402502"/>
              <a:gd name="connsiteY18" fmla="*/ 682752 h 1170432"/>
              <a:gd name="connsiteX19" fmla="*/ 171110 w 1402502"/>
              <a:gd name="connsiteY19" fmla="*/ 719328 h 1170432"/>
              <a:gd name="connsiteX20" fmla="*/ 134534 w 1402502"/>
              <a:gd name="connsiteY20" fmla="*/ 731520 h 1170432"/>
              <a:gd name="connsiteX21" fmla="*/ 97958 w 1402502"/>
              <a:gd name="connsiteY21" fmla="*/ 755904 h 1170432"/>
              <a:gd name="connsiteX22" fmla="*/ 24806 w 1402502"/>
              <a:gd name="connsiteY22" fmla="*/ 780288 h 1170432"/>
              <a:gd name="connsiteX23" fmla="*/ 422 w 1402502"/>
              <a:gd name="connsiteY23" fmla="*/ 816864 h 1170432"/>
              <a:gd name="connsiteX24" fmla="*/ 36998 w 1402502"/>
              <a:gd name="connsiteY24" fmla="*/ 829056 h 1170432"/>
              <a:gd name="connsiteX25" fmla="*/ 61382 w 1402502"/>
              <a:gd name="connsiteY25" fmla="*/ 865632 h 1170432"/>
              <a:gd name="connsiteX26" fmla="*/ 97958 w 1402502"/>
              <a:gd name="connsiteY26" fmla="*/ 890016 h 1170432"/>
              <a:gd name="connsiteX27" fmla="*/ 146726 w 1402502"/>
              <a:gd name="connsiteY27" fmla="*/ 950976 h 1170432"/>
              <a:gd name="connsiteX28" fmla="*/ 171110 w 1402502"/>
              <a:gd name="connsiteY28" fmla="*/ 987552 h 1170432"/>
              <a:gd name="connsiteX29" fmla="*/ 244262 w 1402502"/>
              <a:gd name="connsiteY29" fmla="*/ 1036320 h 1170432"/>
              <a:gd name="connsiteX30" fmla="*/ 280838 w 1402502"/>
              <a:gd name="connsiteY30" fmla="*/ 1072896 h 1170432"/>
              <a:gd name="connsiteX31" fmla="*/ 305222 w 1402502"/>
              <a:gd name="connsiteY31" fmla="*/ 1109472 h 1170432"/>
              <a:gd name="connsiteX32" fmla="*/ 341798 w 1402502"/>
              <a:gd name="connsiteY32" fmla="*/ 1133856 h 1170432"/>
              <a:gd name="connsiteX33" fmla="*/ 366182 w 1402502"/>
              <a:gd name="connsiteY33" fmla="*/ 1170432 h 117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402502" h="1170432">
                <a:moveTo>
                  <a:pt x="1402502" y="0"/>
                </a:moveTo>
                <a:cubicBezTo>
                  <a:pt x="1219622" y="231648"/>
                  <a:pt x="1053293" y="477382"/>
                  <a:pt x="853862" y="694944"/>
                </a:cubicBezTo>
                <a:cubicBezTo>
                  <a:pt x="824385" y="727101"/>
                  <a:pt x="678422" y="736940"/>
                  <a:pt x="634406" y="743712"/>
                </a:cubicBezTo>
                <a:cubicBezTo>
                  <a:pt x="526211" y="760357"/>
                  <a:pt x="621318" y="752968"/>
                  <a:pt x="500294" y="768096"/>
                </a:cubicBezTo>
                <a:cubicBezTo>
                  <a:pt x="459767" y="773162"/>
                  <a:pt x="418858" y="774890"/>
                  <a:pt x="378374" y="780288"/>
                </a:cubicBezTo>
                <a:cubicBezTo>
                  <a:pt x="357833" y="783027"/>
                  <a:pt x="337955" y="789741"/>
                  <a:pt x="317414" y="792480"/>
                </a:cubicBezTo>
                <a:cubicBezTo>
                  <a:pt x="276930" y="797878"/>
                  <a:pt x="236134" y="800608"/>
                  <a:pt x="195494" y="804672"/>
                </a:cubicBezTo>
                <a:cubicBezTo>
                  <a:pt x="134534" y="800608"/>
                  <a:pt x="71885" y="807298"/>
                  <a:pt x="12614" y="792480"/>
                </a:cubicBezTo>
                <a:cubicBezTo>
                  <a:pt x="-1601" y="788926"/>
                  <a:pt x="37933" y="777477"/>
                  <a:pt x="49190" y="768096"/>
                </a:cubicBezTo>
                <a:cubicBezTo>
                  <a:pt x="62436" y="757058"/>
                  <a:pt x="72520" y="742558"/>
                  <a:pt x="85766" y="731520"/>
                </a:cubicBezTo>
                <a:cubicBezTo>
                  <a:pt x="97023" y="722139"/>
                  <a:pt x="111085" y="716517"/>
                  <a:pt x="122342" y="707136"/>
                </a:cubicBezTo>
                <a:cubicBezTo>
                  <a:pt x="135588" y="696098"/>
                  <a:pt x="144572" y="680124"/>
                  <a:pt x="158918" y="670560"/>
                </a:cubicBezTo>
                <a:cubicBezTo>
                  <a:pt x="169611" y="663431"/>
                  <a:pt x="184260" y="664609"/>
                  <a:pt x="195494" y="658368"/>
                </a:cubicBezTo>
                <a:cubicBezTo>
                  <a:pt x="221112" y="644136"/>
                  <a:pt x="268646" y="609600"/>
                  <a:pt x="268646" y="609600"/>
                </a:cubicBezTo>
                <a:cubicBezTo>
                  <a:pt x="268646" y="609600"/>
                  <a:pt x="313350" y="532384"/>
                  <a:pt x="329606" y="548640"/>
                </a:cubicBezTo>
                <a:cubicBezTo>
                  <a:pt x="339967" y="559001"/>
                  <a:pt x="314603" y="573959"/>
                  <a:pt x="305222" y="585216"/>
                </a:cubicBezTo>
                <a:cubicBezTo>
                  <a:pt x="294184" y="598462"/>
                  <a:pt x="279684" y="608546"/>
                  <a:pt x="268646" y="621792"/>
                </a:cubicBezTo>
                <a:cubicBezTo>
                  <a:pt x="259265" y="633049"/>
                  <a:pt x="254623" y="648007"/>
                  <a:pt x="244262" y="658368"/>
                </a:cubicBezTo>
                <a:cubicBezTo>
                  <a:pt x="233901" y="668729"/>
                  <a:pt x="218943" y="673371"/>
                  <a:pt x="207686" y="682752"/>
                </a:cubicBezTo>
                <a:cubicBezTo>
                  <a:pt x="194440" y="693790"/>
                  <a:pt x="185456" y="709764"/>
                  <a:pt x="171110" y="719328"/>
                </a:cubicBezTo>
                <a:cubicBezTo>
                  <a:pt x="160417" y="726457"/>
                  <a:pt x="146029" y="725773"/>
                  <a:pt x="134534" y="731520"/>
                </a:cubicBezTo>
                <a:cubicBezTo>
                  <a:pt x="121428" y="738073"/>
                  <a:pt x="111348" y="749953"/>
                  <a:pt x="97958" y="755904"/>
                </a:cubicBezTo>
                <a:cubicBezTo>
                  <a:pt x="74470" y="766343"/>
                  <a:pt x="24806" y="780288"/>
                  <a:pt x="24806" y="780288"/>
                </a:cubicBezTo>
                <a:cubicBezTo>
                  <a:pt x="16678" y="792480"/>
                  <a:pt x="-3132" y="802649"/>
                  <a:pt x="422" y="816864"/>
                </a:cubicBezTo>
                <a:cubicBezTo>
                  <a:pt x="3539" y="829332"/>
                  <a:pt x="26963" y="821028"/>
                  <a:pt x="36998" y="829056"/>
                </a:cubicBezTo>
                <a:cubicBezTo>
                  <a:pt x="48440" y="838210"/>
                  <a:pt x="51021" y="855271"/>
                  <a:pt x="61382" y="865632"/>
                </a:cubicBezTo>
                <a:cubicBezTo>
                  <a:pt x="71743" y="875993"/>
                  <a:pt x="85766" y="881888"/>
                  <a:pt x="97958" y="890016"/>
                </a:cubicBezTo>
                <a:cubicBezTo>
                  <a:pt x="121693" y="961222"/>
                  <a:pt x="91579" y="895829"/>
                  <a:pt x="146726" y="950976"/>
                </a:cubicBezTo>
                <a:cubicBezTo>
                  <a:pt x="157087" y="961337"/>
                  <a:pt x="160083" y="977903"/>
                  <a:pt x="171110" y="987552"/>
                </a:cubicBezTo>
                <a:cubicBezTo>
                  <a:pt x="193165" y="1006850"/>
                  <a:pt x="223540" y="1015598"/>
                  <a:pt x="244262" y="1036320"/>
                </a:cubicBezTo>
                <a:cubicBezTo>
                  <a:pt x="256454" y="1048512"/>
                  <a:pt x="269800" y="1059650"/>
                  <a:pt x="280838" y="1072896"/>
                </a:cubicBezTo>
                <a:cubicBezTo>
                  <a:pt x="290219" y="1084153"/>
                  <a:pt x="294861" y="1099111"/>
                  <a:pt x="305222" y="1109472"/>
                </a:cubicBezTo>
                <a:cubicBezTo>
                  <a:pt x="315583" y="1119833"/>
                  <a:pt x="329606" y="1125728"/>
                  <a:pt x="341798" y="1133856"/>
                </a:cubicBezTo>
                <a:lnTo>
                  <a:pt x="366182" y="1170432"/>
                </a:lnTo>
              </a:path>
            </a:pathLst>
          </a:custGeom>
          <a:noFill/>
          <a:ln w="762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35112" y="7073619"/>
            <a:ext cx="7319963" cy="3638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98000"/>
              </a:lnSpc>
            </a:pPr>
            <a:r>
              <a:rPr lang="en-US" altLang="en-US" dirty="0">
                <a:hlinkClick r:id="rId5"/>
              </a:rPr>
              <a:t>http://www.nytimes.com/2011/10/25/science/25code.html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39912" y="3779837"/>
            <a:ext cx="299312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Copiale</a:t>
            </a:r>
            <a:r>
              <a:rPr lang="en-US" dirty="0" smtClean="0"/>
              <a:t> Cipher from 1700s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33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solidFill>
                  <a:schemeClr val="bg1"/>
                </a:solidFill>
                <a:latin typeface="Courier"/>
                <a:cs typeface="Courier"/>
              </a:rPr>
              <a:t>How </a:t>
            </a:r>
            <a:r>
              <a:rPr lang="en-US" sz="3968" dirty="0" smtClean="0">
                <a:solidFill>
                  <a:schemeClr val="bg1"/>
                </a:solidFill>
                <a:latin typeface="Courier"/>
                <a:cs typeface="Courier"/>
              </a:rPr>
              <a:t>is text</a:t>
            </a:r>
            <a:endParaRPr lang="en-US" sz="3968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pPr algn="ctr"/>
            <a:r>
              <a:rPr lang="en-US" sz="3968" dirty="0" smtClean="0">
                <a:solidFill>
                  <a:schemeClr val="bg1"/>
                </a:solidFill>
                <a:latin typeface="Courier"/>
                <a:cs typeface="Courier"/>
              </a:rPr>
              <a:t>represented?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91165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/>
          <p:cNvSpPr txBox="1">
            <a:spLocks noChangeArrowheads="1"/>
          </p:cNvSpPr>
          <p:nvPr/>
        </p:nvSpPr>
        <p:spPr bwMode="auto">
          <a:xfrm>
            <a:off x="392112" y="-792163"/>
            <a:ext cx="9070975" cy="6456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8063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3200" dirty="0" smtClean="0">
                <a:latin typeface="+mn-lt"/>
              </a:rPr>
              <a:t>Text is stored using the variable type </a:t>
            </a:r>
            <a:r>
              <a:rPr lang="en-US" altLang="en-US" sz="3200" b="1" dirty="0" smtClean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en-US" altLang="en-US" sz="3200" dirty="0" smtClean="0">
                <a:latin typeface="+mn-lt"/>
              </a:rPr>
              <a:t>. </a:t>
            </a:r>
          </a:p>
          <a:p>
            <a:pPr algn="ctr">
              <a:lnSpc>
                <a:spcPct val="98000"/>
              </a:lnSpc>
            </a:pPr>
            <a:r>
              <a:rPr lang="en-US" altLang="en-US" sz="3200" dirty="0" smtClean="0">
                <a:latin typeface="+mn-lt"/>
              </a:rPr>
              <a:t>A </a:t>
            </a:r>
            <a:r>
              <a:rPr lang="en-US" altLang="en-US" sz="3200" b="1" dirty="0" smtClean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en-US" altLang="en-US" sz="3200" dirty="0" smtClean="0">
                <a:latin typeface="+mn-lt"/>
              </a:rPr>
              <a:t> </a:t>
            </a:r>
            <a:r>
              <a:rPr lang="en-US" altLang="en-US" sz="3200" dirty="0">
                <a:latin typeface="+mn-lt"/>
              </a:rPr>
              <a:t>is a sequence of characters.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44712" y="3703637"/>
            <a:ext cx="4977645" cy="1466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ublic void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String text = 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“hello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!”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(text);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The variable type </a:t>
            </a:r>
            <a:r>
              <a:rPr lang="en-US" sz="4600" b="1" dirty="0" smtClean="0">
                <a:latin typeface="Courier" charset="0"/>
                <a:ea typeface="Courier" charset="0"/>
                <a:cs typeface="Courier" charset="0"/>
              </a:rPr>
              <a:t>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H</a:t>
            </a:r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e</a:t>
            </a:r>
          </a:p>
        </p:txBody>
      </p:sp>
      <p:sp>
        <p:nvSpPr>
          <p:cNvPr id="47107" name="Rectangle 3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 dirty="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47109" name="Rectangle 5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o</a:t>
            </a:r>
          </a:p>
        </p:txBody>
      </p:sp>
      <p:sp>
        <p:nvSpPr>
          <p:cNvPr id="47110" name="Rectangle 6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H</a:t>
            </a:r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e</a:t>
            </a:r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48133" name="Rectangle 5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o</a:t>
            </a:r>
          </a:p>
        </p:txBody>
      </p:sp>
      <p:sp>
        <p:nvSpPr>
          <p:cNvPr id="48134" name="Rectangle 6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!</a:t>
            </a:r>
          </a:p>
        </p:txBody>
      </p:sp>
      <p:sp>
        <p:nvSpPr>
          <p:cNvPr id="48135" name="Text Box 7"/>
          <p:cNvSpPr txBox="1">
            <a:spLocks noChangeArrowheads="1"/>
          </p:cNvSpPr>
          <p:nvPr/>
        </p:nvSpPr>
        <p:spPr bwMode="auto">
          <a:xfrm>
            <a:off x="1600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8136" name="Text Box 8"/>
          <p:cNvSpPr txBox="1">
            <a:spLocks noChangeArrowheads="1"/>
          </p:cNvSpPr>
          <p:nvPr/>
        </p:nvSpPr>
        <p:spPr bwMode="auto">
          <a:xfrm>
            <a:off x="2743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48137" name="Text Box 9"/>
          <p:cNvSpPr txBox="1">
            <a:spLocks noChangeArrowheads="1"/>
          </p:cNvSpPr>
          <p:nvPr/>
        </p:nvSpPr>
        <p:spPr bwMode="auto">
          <a:xfrm>
            <a:off x="3886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2</a:t>
            </a:r>
          </a:p>
        </p:txBody>
      </p:sp>
      <p:sp>
        <p:nvSpPr>
          <p:cNvPr id="48138" name="Text Box 10"/>
          <p:cNvSpPr txBox="1">
            <a:spLocks noChangeArrowheads="1"/>
          </p:cNvSpPr>
          <p:nvPr/>
        </p:nvSpPr>
        <p:spPr bwMode="auto">
          <a:xfrm>
            <a:off x="5029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3</a:t>
            </a:r>
          </a:p>
        </p:txBody>
      </p:sp>
      <p:sp>
        <p:nvSpPr>
          <p:cNvPr id="48139" name="Text Box 11"/>
          <p:cNvSpPr txBox="1">
            <a:spLocks noChangeArrowheads="1"/>
          </p:cNvSpPr>
          <p:nvPr/>
        </p:nvSpPr>
        <p:spPr bwMode="auto">
          <a:xfrm>
            <a:off x="6172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48140" name="Text Box 12"/>
          <p:cNvSpPr txBox="1">
            <a:spLocks noChangeArrowheads="1"/>
          </p:cNvSpPr>
          <p:nvPr/>
        </p:nvSpPr>
        <p:spPr bwMode="auto">
          <a:xfrm>
            <a:off x="7315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5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5190" y="4239096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72197" y="4164957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72876" y="4836339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text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1992312" y="47704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173912" y="3551237"/>
            <a:ext cx="104227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heap?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763712" y="3551237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stack</a:t>
            </a:r>
            <a:endParaRPr lang="en-US" sz="2400"/>
          </a:p>
        </p:txBody>
      </p:sp>
      <p:sp>
        <p:nvSpPr>
          <p:cNvPr id="10" name="TextBox 9"/>
          <p:cNvSpPr txBox="1"/>
          <p:nvPr/>
        </p:nvSpPr>
        <p:spPr>
          <a:xfrm>
            <a:off x="2220912" y="1341437"/>
            <a:ext cx="4977645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ublic void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String text = “hello!”;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68312" y="3017837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248400" y="5151436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H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792912" y="5151437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326312" y="5151437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859712" y="5151437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8393112" y="5151437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o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926512" y="5151437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!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259512" y="4313237"/>
            <a:ext cx="49564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rgbClr val="0432FF"/>
                </a:solidFill>
                <a:latin typeface="Calibri" charset="0"/>
                <a:ea typeface="Calibri" charset="0"/>
                <a:cs typeface="Calibri" charset="0"/>
              </a:rPr>
              <a:t>28</a:t>
            </a:r>
            <a:endParaRPr lang="en-US" sz="2400" u="sng" dirty="0">
              <a:solidFill>
                <a:srgbClr val="0432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20912" y="4846637"/>
            <a:ext cx="49564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rgbClr val="0432FF"/>
                </a:solidFill>
                <a:latin typeface="Calibri" charset="0"/>
                <a:ea typeface="Calibri" charset="0"/>
                <a:cs typeface="Calibri" charset="0"/>
              </a:rPr>
              <a:t>28</a:t>
            </a:r>
            <a:endParaRPr lang="en-US" sz="2400" u="sng" dirty="0">
              <a:solidFill>
                <a:srgbClr val="0432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2962656" y="4434840"/>
            <a:ext cx="2839656" cy="759593"/>
          </a:xfrm>
          <a:custGeom>
            <a:avLst/>
            <a:gdLst>
              <a:gd name="connsiteX0" fmla="*/ 0 w 3145536"/>
              <a:gd name="connsiteY0" fmla="*/ 646176 h 759593"/>
              <a:gd name="connsiteX1" fmla="*/ 48768 w 3145536"/>
              <a:gd name="connsiteY1" fmla="*/ 682752 h 759593"/>
              <a:gd name="connsiteX2" fmla="*/ 36576 w 3145536"/>
              <a:gd name="connsiteY2" fmla="*/ 719328 h 759593"/>
              <a:gd name="connsiteX3" fmla="*/ 60960 w 3145536"/>
              <a:gd name="connsiteY3" fmla="*/ 755904 h 759593"/>
              <a:gd name="connsiteX4" fmla="*/ 231648 w 3145536"/>
              <a:gd name="connsiteY4" fmla="*/ 731520 h 759593"/>
              <a:gd name="connsiteX5" fmla="*/ 268224 w 3145536"/>
              <a:gd name="connsiteY5" fmla="*/ 694944 h 759593"/>
              <a:gd name="connsiteX6" fmla="*/ 377952 w 3145536"/>
              <a:gd name="connsiteY6" fmla="*/ 621792 h 759593"/>
              <a:gd name="connsiteX7" fmla="*/ 475488 w 3145536"/>
              <a:gd name="connsiteY7" fmla="*/ 560832 h 759593"/>
              <a:gd name="connsiteX8" fmla="*/ 585216 w 3145536"/>
              <a:gd name="connsiteY8" fmla="*/ 463296 h 759593"/>
              <a:gd name="connsiteX9" fmla="*/ 621792 w 3145536"/>
              <a:gd name="connsiteY9" fmla="*/ 438912 h 759593"/>
              <a:gd name="connsiteX10" fmla="*/ 658368 w 3145536"/>
              <a:gd name="connsiteY10" fmla="*/ 426720 h 759593"/>
              <a:gd name="connsiteX11" fmla="*/ 731520 w 3145536"/>
              <a:gd name="connsiteY11" fmla="*/ 377952 h 759593"/>
              <a:gd name="connsiteX12" fmla="*/ 792480 w 3145536"/>
              <a:gd name="connsiteY12" fmla="*/ 316992 h 759593"/>
              <a:gd name="connsiteX13" fmla="*/ 829056 w 3145536"/>
              <a:gd name="connsiteY13" fmla="*/ 304800 h 759593"/>
              <a:gd name="connsiteX14" fmla="*/ 902208 w 3145536"/>
              <a:gd name="connsiteY14" fmla="*/ 256032 h 759593"/>
              <a:gd name="connsiteX15" fmla="*/ 938784 w 3145536"/>
              <a:gd name="connsiteY15" fmla="*/ 243840 h 759593"/>
              <a:gd name="connsiteX16" fmla="*/ 975360 w 3145536"/>
              <a:gd name="connsiteY16" fmla="*/ 219456 h 759593"/>
              <a:gd name="connsiteX17" fmla="*/ 1048512 w 3145536"/>
              <a:gd name="connsiteY17" fmla="*/ 195072 h 759593"/>
              <a:gd name="connsiteX18" fmla="*/ 1085088 w 3145536"/>
              <a:gd name="connsiteY18" fmla="*/ 182880 h 759593"/>
              <a:gd name="connsiteX19" fmla="*/ 1194816 w 3145536"/>
              <a:gd name="connsiteY19" fmla="*/ 109728 h 759593"/>
              <a:gd name="connsiteX20" fmla="*/ 1231392 w 3145536"/>
              <a:gd name="connsiteY20" fmla="*/ 85344 h 759593"/>
              <a:gd name="connsiteX21" fmla="*/ 1267968 w 3145536"/>
              <a:gd name="connsiteY21" fmla="*/ 60960 h 759593"/>
              <a:gd name="connsiteX22" fmla="*/ 1316736 w 3145536"/>
              <a:gd name="connsiteY22" fmla="*/ 36576 h 759593"/>
              <a:gd name="connsiteX23" fmla="*/ 1414272 w 3145536"/>
              <a:gd name="connsiteY23" fmla="*/ 12192 h 759593"/>
              <a:gd name="connsiteX24" fmla="*/ 1463040 w 3145536"/>
              <a:gd name="connsiteY24" fmla="*/ 0 h 759593"/>
              <a:gd name="connsiteX25" fmla="*/ 2340864 w 3145536"/>
              <a:gd name="connsiteY25" fmla="*/ 12192 h 759593"/>
              <a:gd name="connsiteX26" fmla="*/ 2462784 w 3145536"/>
              <a:gd name="connsiteY26" fmla="*/ 36576 h 759593"/>
              <a:gd name="connsiteX27" fmla="*/ 2560320 w 3145536"/>
              <a:gd name="connsiteY27" fmla="*/ 60960 h 759593"/>
              <a:gd name="connsiteX28" fmla="*/ 2706624 w 3145536"/>
              <a:gd name="connsiteY28" fmla="*/ 109728 h 759593"/>
              <a:gd name="connsiteX29" fmla="*/ 2816352 w 3145536"/>
              <a:gd name="connsiteY29" fmla="*/ 146304 h 759593"/>
              <a:gd name="connsiteX30" fmla="*/ 2852928 w 3145536"/>
              <a:gd name="connsiteY30" fmla="*/ 158496 h 759593"/>
              <a:gd name="connsiteX31" fmla="*/ 2889504 w 3145536"/>
              <a:gd name="connsiteY31" fmla="*/ 182880 h 759593"/>
              <a:gd name="connsiteX32" fmla="*/ 2962656 w 3145536"/>
              <a:gd name="connsiteY32" fmla="*/ 207264 h 759593"/>
              <a:gd name="connsiteX33" fmla="*/ 3035808 w 3145536"/>
              <a:gd name="connsiteY33" fmla="*/ 243840 h 759593"/>
              <a:gd name="connsiteX34" fmla="*/ 3060192 w 3145536"/>
              <a:gd name="connsiteY34" fmla="*/ 280416 h 759593"/>
              <a:gd name="connsiteX35" fmla="*/ 3096768 w 3145536"/>
              <a:gd name="connsiteY35" fmla="*/ 292608 h 759593"/>
              <a:gd name="connsiteX36" fmla="*/ 3084576 w 3145536"/>
              <a:gd name="connsiteY36" fmla="*/ 231648 h 759593"/>
              <a:gd name="connsiteX37" fmla="*/ 3072384 w 3145536"/>
              <a:gd name="connsiteY37" fmla="*/ 195072 h 759593"/>
              <a:gd name="connsiteX38" fmla="*/ 3023616 w 3145536"/>
              <a:gd name="connsiteY38" fmla="*/ 121920 h 759593"/>
              <a:gd name="connsiteX39" fmla="*/ 3011424 w 3145536"/>
              <a:gd name="connsiteY39" fmla="*/ 85344 h 759593"/>
              <a:gd name="connsiteX40" fmla="*/ 3048000 w 3145536"/>
              <a:gd name="connsiteY40" fmla="*/ 97536 h 759593"/>
              <a:gd name="connsiteX41" fmla="*/ 3084576 w 3145536"/>
              <a:gd name="connsiteY41" fmla="*/ 170688 h 759593"/>
              <a:gd name="connsiteX42" fmla="*/ 3108960 w 3145536"/>
              <a:gd name="connsiteY42" fmla="*/ 243840 h 759593"/>
              <a:gd name="connsiteX43" fmla="*/ 3145536 w 3145536"/>
              <a:gd name="connsiteY43" fmla="*/ 316992 h 759593"/>
              <a:gd name="connsiteX44" fmla="*/ 3133344 w 3145536"/>
              <a:gd name="connsiteY44" fmla="*/ 377952 h 759593"/>
              <a:gd name="connsiteX45" fmla="*/ 3023616 w 3145536"/>
              <a:gd name="connsiteY45" fmla="*/ 463296 h 759593"/>
              <a:gd name="connsiteX46" fmla="*/ 2950464 w 3145536"/>
              <a:gd name="connsiteY46" fmla="*/ 487680 h 759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145536" h="759593">
                <a:moveTo>
                  <a:pt x="0" y="646176"/>
                </a:moveTo>
                <a:cubicBezTo>
                  <a:pt x="230681" y="669244"/>
                  <a:pt x="108316" y="640217"/>
                  <a:pt x="48768" y="682752"/>
                </a:cubicBezTo>
                <a:cubicBezTo>
                  <a:pt x="38310" y="690222"/>
                  <a:pt x="40640" y="707136"/>
                  <a:pt x="36576" y="719328"/>
                </a:cubicBezTo>
                <a:cubicBezTo>
                  <a:pt x="44704" y="731520"/>
                  <a:pt x="46477" y="753676"/>
                  <a:pt x="60960" y="755904"/>
                </a:cubicBezTo>
                <a:cubicBezTo>
                  <a:pt x="134064" y="767151"/>
                  <a:pt x="173618" y="750863"/>
                  <a:pt x="231648" y="731520"/>
                </a:cubicBezTo>
                <a:cubicBezTo>
                  <a:pt x="243840" y="719328"/>
                  <a:pt x="254614" y="705530"/>
                  <a:pt x="268224" y="694944"/>
                </a:cubicBezTo>
                <a:cubicBezTo>
                  <a:pt x="377952" y="609600"/>
                  <a:pt x="304800" y="676656"/>
                  <a:pt x="377952" y="621792"/>
                </a:cubicBezTo>
                <a:cubicBezTo>
                  <a:pt x="441260" y="574311"/>
                  <a:pt x="408545" y="594303"/>
                  <a:pt x="475488" y="560832"/>
                </a:cubicBezTo>
                <a:cubicBezTo>
                  <a:pt x="529648" y="488619"/>
                  <a:pt x="495157" y="523336"/>
                  <a:pt x="585216" y="463296"/>
                </a:cubicBezTo>
                <a:cubicBezTo>
                  <a:pt x="597408" y="455168"/>
                  <a:pt x="607891" y="443546"/>
                  <a:pt x="621792" y="438912"/>
                </a:cubicBezTo>
                <a:cubicBezTo>
                  <a:pt x="633984" y="434848"/>
                  <a:pt x="647134" y="432961"/>
                  <a:pt x="658368" y="426720"/>
                </a:cubicBezTo>
                <a:cubicBezTo>
                  <a:pt x="683986" y="412488"/>
                  <a:pt x="731520" y="377952"/>
                  <a:pt x="731520" y="377952"/>
                </a:cubicBezTo>
                <a:cubicBezTo>
                  <a:pt x="755904" y="341376"/>
                  <a:pt x="751840" y="337312"/>
                  <a:pt x="792480" y="316992"/>
                </a:cubicBezTo>
                <a:cubicBezTo>
                  <a:pt x="803975" y="311245"/>
                  <a:pt x="817822" y="311041"/>
                  <a:pt x="829056" y="304800"/>
                </a:cubicBezTo>
                <a:cubicBezTo>
                  <a:pt x="854674" y="290568"/>
                  <a:pt x="874406" y="265299"/>
                  <a:pt x="902208" y="256032"/>
                </a:cubicBezTo>
                <a:cubicBezTo>
                  <a:pt x="914400" y="251968"/>
                  <a:pt x="927289" y="249587"/>
                  <a:pt x="938784" y="243840"/>
                </a:cubicBezTo>
                <a:cubicBezTo>
                  <a:pt x="951890" y="237287"/>
                  <a:pt x="961970" y="225407"/>
                  <a:pt x="975360" y="219456"/>
                </a:cubicBezTo>
                <a:cubicBezTo>
                  <a:pt x="998848" y="209017"/>
                  <a:pt x="1024128" y="203200"/>
                  <a:pt x="1048512" y="195072"/>
                </a:cubicBezTo>
                <a:cubicBezTo>
                  <a:pt x="1060704" y="191008"/>
                  <a:pt x="1074395" y="190009"/>
                  <a:pt x="1085088" y="182880"/>
                </a:cubicBezTo>
                <a:lnTo>
                  <a:pt x="1194816" y="109728"/>
                </a:lnTo>
                <a:lnTo>
                  <a:pt x="1231392" y="85344"/>
                </a:lnTo>
                <a:cubicBezTo>
                  <a:pt x="1243584" y="77216"/>
                  <a:pt x="1254862" y="67513"/>
                  <a:pt x="1267968" y="60960"/>
                </a:cubicBezTo>
                <a:cubicBezTo>
                  <a:pt x="1284224" y="52832"/>
                  <a:pt x="1300031" y="43735"/>
                  <a:pt x="1316736" y="36576"/>
                </a:cubicBezTo>
                <a:cubicBezTo>
                  <a:pt x="1351929" y="21493"/>
                  <a:pt x="1374639" y="20999"/>
                  <a:pt x="1414272" y="12192"/>
                </a:cubicBezTo>
                <a:cubicBezTo>
                  <a:pt x="1430629" y="8557"/>
                  <a:pt x="1446784" y="4064"/>
                  <a:pt x="1463040" y="0"/>
                </a:cubicBezTo>
                <a:lnTo>
                  <a:pt x="2340864" y="12192"/>
                </a:lnTo>
                <a:cubicBezTo>
                  <a:pt x="2427308" y="14380"/>
                  <a:pt x="2404144" y="20583"/>
                  <a:pt x="2462784" y="36576"/>
                </a:cubicBezTo>
                <a:cubicBezTo>
                  <a:pt x="2495116" y="45394"/>
                  <a:pt x="2528527" y="50362"/>
                  <a:pt x="2560320" y="60960"/>
                </a:cubicBezTo>
                <a:lnTo>
                  <a:pt x="2706624" y="109728"/>
                </a:lnTo>
                <a:lnTo>
                  <a:pt x="2816352" y="146304"/>
                </a:lnTo>
                <a:cubicBezTo>
                  <a:pt x="2828544" y="150368"/>
                  <a:pt x="2842235" y="151367"/>
                  <a:pt x="2852928" y="158496"/>
                </a:cubicBezTo>
                <a:cubicBezTo>
                  <a:pt x="2865120" y="166624"/>
                  <a:pt x="2876114" y="176929"/>
                  <a:pt x="2889504" y="182880"/>
                </a:cubicBezTo>
                <a:cubicBezTo>
                  <a:pt x="2912992" y="193319"/>
                  <a:pt x="2941270" y="193007"/>
                  <a:pt x="2962656" y="207264"/>
                </a:cubicBezTo>
                <a:cubicBezTo>
                  <a:pt x="3009925" y="238777"/>
                  <a:pt x="2985331" y="227014"/>
                  <a:pt x="3035808" y="243840"/>
                </a:cubicBezTo>
                <a:cubicBezTo>
                  <a:pt x="3043936" y="256032"/>
                  <a:pt x="3048750" y="271262"/>
                  <a:pt x="3060192" y="280416"/>
                </a:cubicBezTo>
                <a:cubicBezTo>
                  <a:pt x="3070227" y="288444"/>
                  <a:pt x="3091021" y="304103"/>
                  <a:pt x="3096768" y="292608"/>
                </a:cubicBezTo>
                <a:cubicBezTo>
                  <a:pt x="3106035" y="274073"/>
                  <a:pt x="3089602" y="251752"/>
                  <a:pt x="3084576" y="231648"/>
                </a:cubicBezTo>
                <a:cubicBezTo>
                  <a:pt x="3081459" y="219180"/>
                  <a:pt x="3078625" y="206306"/>
                  <a:pt x="3072384" y="195072"/>
                </a:cubicBezTo>
                <a:cubicBezTo>
                  <a:pt x="3058152" y="169454"/>
                  <a:pt x="3032883" y="149722"/>
                  <a:pt x="3023616" y="121920"/>
                </a:cubicBezTo>
                <a:cubicBezTo>
                  <a:pt x="3019552" y="109728"/>
                  <a:pt x="3002337" y="94431"/>
                  <a:pt x="3011424" y="85344"/>
                </a:cubicBezTo>
                <a:cubicBezTo>
                  <a:pt x="3020511" y="76257"/>
                  <a:pt x="3035808" y="93472"/>
                  <a:pt x="3048000" y="97536"/>
                </a:cubicBezTo>
                <a:cubicBezTo>
                  <a:pt x="3092464" y="230928"/>
                  <a:pt x="3021551" y="28881"/>
                  <a:pt x="3084576" y="170688"/>
                </a:cubicBezTo>
                <a:cubicBezTo>
                  <a:pt x="3095015" y="194176"/>
                  <a:pt x="3094703" y="222454"/>
                  <a:pt x="3108960" y="243840"/>
                </a:cubicBezTo>
                <a:cubicBezTo>
                  <a:pt x="3140473" y="291109"/>
                  <a:pt x="3128710" y="266515"/>
                  <a:pt x="3145536" y="316992"/>
                </a:cubicBezTo>
                <a:cubicBezTo>
                  <a:pt x="3141472" y="337312"/>
                  <a:pt x="3142611" y="359417"/>
                  <a:pt x="3133344" y="377952"/>
                </a:cubicBezTo>
                <a:cubicBezTo>
                  <a:pt x="3120721" y="403199"/>
                  <a:pt x="3035181" y="459441"/>
                  <a:pt x="3023616" y="463296"/>
                </a:cubicBezTo>
                <a:lnTo>
                  <a:pt x="2950464" y="487680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How it is actually stored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83312" y="4770437"/>
            <a:ext cx="114646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Length: 6</a:t>
            </a:r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6047232" y="4632960"/>
            <a:ext cx="3730752" cy="1454105"/>
          </a:xfrm>
          <a:custGeom>
            <a:avLst/>
            <a:gdLst>
              <a:gd name="connsiteX0" fmla="*/ 3157728 w 3730752"/>
              <a:gd name="connsiteY0" fmla="*/ 121920 h 1454105"/>
              <a:gd name="connsiteX1" fmla="*/ 2474976 w 3730752"/>
              <a:gd name="connsiteY1" fmla="*/ 121920 h 1454105"/>
              <a:gd name="connsiteX2" fmla="*/ 2340864 w 3730752"/>
              <a:gd name="connsiteY2" fmla="*/ 97536 h 1454105"/>
              <a:gd name="connsiteX3" fmla="*/ 2255520 w 3730752"/>
              <a:gd name="connsiteY3" fmla="*/ 60960 h 1454105"/>
              <a:gd name="connsiteX4" fmla="*/ 2206752 w 3730752"/>
              <a:gd name="connsiteY4" fmla="*/ 36576 h 1454105"/>
              <a:gd name="connsiteX5" fmla="*/ 2121408 w 3730752"/>
              <a:gd name="connsiteY5" fmla="*/ 12192 h 1454105"/>
              <a:gd name="connsiteX6" fmla="*/ 1950720 w 3730752"/>
              <a:gd name="connsiteY6" fmla="*/ 0 h 1454105"/>
              <a:gd name="connsiteX7" fmla="*/ 1316736 w 3730752"/>
              <a:gd name="connsiteY7" fmla="*/ 12192 h 1454105"/>
              <a:gd name="connsiteX8" fmla="*/ 1170432 w 3730752"/>
              <a:gd name="connsiteY8" fmla="*/ 48768 h 1454105"/>
              <a:gd name="connsiteX9" fmla="*/ 1121664 w 3730752"/>
              <a:gd name="connsiteY9" fmla="*/ 60960 h 1454105"/>
              <a:gd name="connsiteX10" fmla="*/ 816864 w 3730752"/>
              <a:gd name="connsiteY10" fmla="*/ 73152 h 1454105"/>
              <a:gd name="connsiteX11" fmla="*/ 743712 w 3730752"/>
              <a:gd name="connsiteY11" fmla="*/ 97536 h 1454105"/>
              <a:gd name="connsiteX12" fmla="*/ 256032 w 3730752"/>
              <a:gd name="connsiteY12" fmla="*/ 121920 h 1454105"/>
              <a:gd name="connsiteX13" fmla="*/ 182880 w 3730752"/>
              <a:gd name="connsiteY13" fmla="*/ 182880 h 1454105"/>
              <a:gd name="connsiteX14" fmla="*/ 158496 w 3730752"/>
              <a:gd name="connsiteY14" fmla="*/ 219456 h 1454105"/>
              <a:gd name="connsiteX15" fmla="*/ 85344 w 3730752"/>
              <a:gd name="connsiteY15" fmla="*/ 292608 h 1454105"/>
              <a:gd name="connsiteX16" fmla="*/ 73152 w 3730752"/>
              <a:gd name="connsiteY16" fmla="*/ 329184 h 1454105"/>
              <a:gd name="connsiteX17" fmla="*/ 36576 w 3730752"/>
              <a:gd name="connsiteY17" fmla="*/ 353568 h 1454105"/>
              <a:gd name="connsiteX18" fmla="*/ 12192 w 3730752"/>
              <a:gd name="connsiteY18" fmla="*/ 426720 h 1454105"/>
              <a:gd name="connsiteX19" fmla="*/ 0 w 3730752"/>
              <a:gd name="connsiteY19" fmla="*/ 463296 h 1454105"/>
              <a:gd name="connsiteX20" fmla="*/ 12192 w 3730752"/>
              <a:gd name="connsiteY20" fmla="*/ 1097280 h 1454105"/>
              <a:gd name="connsiteX21" fmla="*/ 24384 w 3730752"/>
              <a:gd name="connsiteY21" fmla="*/ 1133856 h 1454105"/>
              <a:gd name="connsiteX22" fmla="*/ 60960 w 3730752"/>
              <a:gd name="connsiteY22" fmla="*/ 1170432 h 1454105"/>
              <a:gd name="connsiteX23" fmla="*/ 146304 w 3730752"/>
              <a:gd name="connsiteY23" fmla="*/ 1267968 h 1454105"/>
              <a:gd name="connsiteX24" fmla="*/ 219456 w 3730752"/>
              <a:gd name="connsiteY24" fmla="*/ 1328928 h 1454105"/>
              <a:gd name="connsiteX25" fmla="*/ 390144 w 3730752"/>
              <a:gd name="connsiteY25" fmla="*/ 1377696 h 1454105"/>
              <a:gd name="connsiteX26" fmla="*/ 487680 w 3730752"/>
              <a:gd name="connsiteY26" fmla="*/ 1402080 h 1454105"/>
              <a:gd name="connsiteX27" fmla="*/ 536448 w 3730752"/>
              <a:gd name="connsiteY27" fmla="*/ 1414272 h 1454105"/>
              <a:gd name="connsiteX28" fmla="*/ 573024 w 3730752"/>
              <a:gd name="connsiteY28" fmla="*/ 1426464 h 1454105"/>
              <a:gd name="connsiteX29" fmla="*/ 2206752 w 3730752"/>
              <a:gd name="connsiteY29" fmla="*/ 1438656 h 1454105"/>
              <a:gd name="connsiteX30" fmla="*/ 2584704 w 3730752"/>
              <a:gd name="connsiteY30" fmla="*/ 1438656 h 1454105"/>
              <a:gd name="connsiteX31" fmla="*/ 2816352 w 3730752"/>
              <a:gd name="connsiteY31" fmla="*/ 1402080 h 1454105"/>
              <a:gd name="connsiteX32" fmla="*/ 3255264 w 3730752"/>
              <a:gd name="connsiteY32" fmla="*/ 1389888 h 1454105"/>
              <a:gd name="connsiteX33" fmla="*/ 3377184 w 3730752"/>
              <a:gd name="connsiteY33" fmla="*/ 1365504 h 1454105"/>
              <a:gd name="connsiteX34" fmla="*/ 3486912 w 3730752"/>
              <a:gd name="connsiteY34" fmla="*/ 1341120 h 1454105"/>
              <a:gd name="connsiteX35" fmla="*/ 3560064 w 3730752"/>
              <a:gd name="connsiteY35" fmla="*/ 1316736 h 1454105"/>
              <a:gd name="connsiteX36" fmla="*/ 3645408 w 3730752"/>
              <a:gd name="connsiteY36" fmla="*/ 1280160 h 1454105"/>
              <a:gd name="connsiteX37" fmla="*/ 3706368 w 3730752"/>
              <a:gd name="connsiteY37" fmla="*/ 1207008 h 1454105"/>
              <a:gd name="connsiteX38" fmla="*/ 3730752 w 3730752"/>
              <a:gd name="connsiteY38" fmla="*/ 1170432 h 1454105"/>
              <a:gd name="connsiteX39" fmla="*/ 3706368 w 3730752"/>
              <a:gd name="connsiteY39" fmla="*/ 999744 h 1454105"/>
              <a:gd name="connsiteX40" fmla="*/ 3694176 w 3730752"/>
              <a:gd name="connsiteY40" fmla="*/ 963168 h 1454105"/>
              <a:gd name="connsiteX41" fmla="*/ 3669792 w 3730752"/>
              <a:gd name="connsiteY41" fmla="*/ 865632 h 1454105"/>
              <a:gd name="connsiteX42" fmla="*/ 3645408 w 3730752"/>
              <a:gd name="connsiteY42" fmla="*/ 792480 h 1454105"/>
              <a:gd name="connsiteX43" fmla="*/ 3608832 w 3730752"/>
              <a:gd name="connsiteY43" fmla="*/ 719328 h 1454105"/>
              <a:gd name="connsiteX44" fmla="*/ 3560064 w 3730752"/>
              <a:gd name="connsiteY44" fmla="*/ 609600 h 1454105"/>
              <a:gd name="connsiteX45" fmla="*/ 3535680 w 3730752"/>
              <a:gd name="connsiteY45" fmla="*/ 438912 h 1454105"/>
              <a:gd name="connsiteX46" fmla="*/ 3523488 w 3730752"/>
              <a:gd name="connsiteY46" fmla="*/ 390144 h 1454105"/>
              <a:gd name="connsiteX47" fmla="*/ 3450336 w 3730752"/>
              <a:gd name="connsiteY47" fmla="*/ 329184 h 1454105"/>
              <a:gd name="connsiteX48" fmla="*/ 3425952 w 3730752"/>
              <a:gd name="connsiteY48" fmla="*/ 292608 h 1454105"/>
              <a:gd name="connsiteX49" fmla="*/ 3389376 w 3730752"/>
              <a:gd name="connsiteY49" fmla="*/ 268224 h 1454105"/>
              <a:gd name="connsiteX50" fmla="*/ 3096768 w 3730752"/>
              <a:gd name="connsiteY50" fmla="*/ 231648 h 1454105"/>
              <a:gd name="connsiteX51" fmla="*/ 2987040 w 3730752"/>
              <a:gd name="connsiteY51" fmla="*/ 182880 h 1454105"/>
              <a:gd name="connsiteX52" fmla="*/ 2913888 w 3730752"/>
              <a:gd name="connsiteY52" fmla="*/ 121920 h 1454105"/>
              <a:gd name="connsiteX53" fmla="*/ 2840736 w 3730752"/>
              <a:gd name="connsiteY53" fmla="*/ 85344 h 1454105"/>
              <a:gd name="connsiteX54" fmla="*/ 2816352 w 3730752"/>
              <a:gd name="connsiteY54" fmla="*/ 36576 h 145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730752" h="1454105">
                <a:moveTo>
                  <a:pt x="3157728" y="121920"/>
                </a:moveTo>
                <a:cubicBezTo>
                  <a:pt x="2906569" y="184710"/>
                  <a:pt x="3092093" y="142839"/>
                  <a:pt x="2474976" y="121920"/>
                </a:cubicBezTo>
                <a:cubicBezTo>
                  <a:pt x="2424438" y="120207"/>
                  <a:pt x="2387543" y="109206"/>
                  <a:pt x="2340864" y="97536"/>
                </a:cubicBezTo>
                <a:cubicBezTo>
                  <a:pt x="2266741" y="48121"/>
                  <a:pt x="2345496" y="94701"/>
                  <a:pt x="2255520" y="60960"/>
                </a:cubicBezTo>
                <a:cubicBezTo>
                  <a:pt x="2238502" y="54578"/>
                  <a:pt x="2223457" y="43735"/>
                  <a:pt x="2206752" y="36576"/>
                </a:cubicBezTo>
                <a:cubicBezTo>
                  <a:pt x="2190569" y="29640"/>
                  <a:pt x="2135328" y="13739"/>
                  <a:pt x="2121408" y="12192"/>
                </a:cubicBezTo>
                <a:cubicBezTo>
                  <a:pt x="2064716" y="5893"/>
                  <a:pt x="2007616" y="4064"/>
                  <a:pt x="1950720" y="0"/>
                </a:cubicBezTo>
                <a:cubicBezTo>
                  <a:pt x="1739392" y="4064"/>
                  <a:pt x="1527839" y="1637"/>
                  <a:pt x="1316736" y="12192"/>
                </a:cubicBezTo>
                <a:lnTo>
                  <a:pt x="1170432" y="48768"/>
                </a:lnTo>
                <a:cubicBezTo>
                  <a:pt x="1154176" y="52832"/>
                  <a:pt x="1138407" y="60290"/>
                  <a:pt x="1121664" y="60960"/>
                </a:cubicBezTo>
                <a:lnTo>
                  <a:pt x="816864" y="73152"/>
                </a:lnTo>
                <a:cubicBezTo>
                  <a:pt x="792480" y="81280"/>
                  <a:pt x="768916" y="92495"/>
                  <a:pt x="743712" y="97536"/>
                </a:cubicBezTo>
                <a:cubicBezTo>
                  <a:pt x="543217" y="137635"/>
                  <a:pt x="703466" y="109136"/>
                  <a:pt x="256032" y="121920"/>
                </a:cubicBezTo>
                <a:cubicBezTo>
                  <a:pt x="220068" y="145896"/>
                  <a:pt x="212216" y="147677"/>
                  <a:pt x="182880" y="182880"/>
                </a:cubicBezTo>
                <a:cubicBezTo>
                  <a:pt x="173499" y="194137"/>
                  <a:pt x="168231" y="208504"/>
                  <a:pt x="158496" y="219456"/>
                </a:cubicBezTo>
                <a:cubicBezTo>
                  <a:pt x="135586" y="245230"/>
                  <a:pt x="85344" y="292608"/>
                  <a:pt x="85344" y="292608"/>
                </a:cubicBezTo>
                <a:cubicBezTo>
                  <a:pt x="81280" y="304800"/>
                  <a:pt x="81180" y="319149"/>
                  <a:pt x="73152" y="329184"/>
                </a:cubicBezTo>
                <a:cubicBezTo>
                  <a:pt x="63998" y="340626"/>
                  <a:pt x="44342" y="341142"/>
                  <a:pt x="36576" y="353568"/>
                </a:cubicBezTo>
                <a:cubicBezTo>
                  <a:pt x="22953" y="375364"/>
                  <a:pt x="20320" y="402336"/>
                  <a:pt x="12192" y="426720"/>
                </a:cubicBezTo>
                <a:lnTo>
                  <a:pt x="0" y="463296"/>
                </a:lnTo>
                <a:cubicBezTo>
                  <a:pt x="4064" y="674624"/>
                  <a:pt x="4511" y="886053"/>
                  <a:pt x="12192" y="1097280"/>
                </a:cubicBezTo>
                <a:cubicBezTo>
                  <a:pt x="12659" y="1110123"/>
                  <a:pt x="17255" y="1123163"/>
                  <a:pt x="24384" y="1133856"/>
                </a:cubicBezTo>
                <a:cubicBezTo>
                  <a:pt x="33948" y="1148202"/>
                  <a:pt x="50374" y="1156822"/>
                  <a:pt x="60960" y="1170432"/>
                </a:cubicBezTo>
                <a:cubicBezTo>
                  <a:pt x="189725" y="1335987"/>
                  <a:pt x="49410" y="1187223"/>
                  <a:pt x="146304" y="1267968"/>
                </a:cubicBezTo>
                <a:cubicBezTo>
                  <a:pt x="179117" y="1295312"/>
                  <a:pt x="180537" y="1311631"/>
                  <a:pt x="219456" y="1328928"/>
                </a:cubicBezTo>
                <a:cubicBezTo>
                  <a:pt x="264432" y="1348917"/>
                  <a:pt x="345862" y="1366625"/>
                  <a:pt x="390144" y="1377696"/>
                </a:cubicBezTo>
                <a:lnTo>
                  <a:pt x="487680" y="1402080"/>
                </a:lnTo>
                <a:cubicBezTo>
                  <a:pt x="503936" y="1406144"/>
                  <a:pt x="520552" y="1408973"/>
                  <a:pt x="536448" y="1414272"/>
                </a:cubicBezTo>
                <a:cubicBezTo>
                  <a:pt x="548640" y="1418336"/>
                  <a:pt x="560174" y="1426276"/>
                  <a:pt x="573024" y="1426464"/>
                </a:cubicBezTo>
                <a:lnTo>
                  <a:pt x="2206752" y="1438656"/>
                </a:lnTo>
                <a:cubicBezTo>
                  <a:pt x="2373031" y="1457131"/>
                  <a:pt x="2358517" y="1461275"/>
                  <a:pt x="2584704" y="1438656"/>
                </a:cubicBezTo>
                <a:cubicBezTo>
                  <a:pt x="2988920" y="1398234"/>
                  <a:pt x="2296414" y="1424205"/>
                  <a:pt x="2816352" y="1402080"/>
                </a:cubicBezTo>
                <a:cubicBezTo>
                  <a:pt x="2962580" y="1395858"/>
                  <a:pt x="3108960" y="1393952"/>
                  <a:pt x="3255264" y="1389888"/>
                </a:cubicBezTo>
                <a:cubicBezTo>
                  <a:pt x="3464355" y="1360018"/>
                  <a:pt x="3263694" y="1393877"/>
                  <a:pt x="3377184" y="1365504"/>
                </a:cubicBezTo>
                <a:cubicBezTo>
                  <a:pt x="3446793" y="1348102"/>
                  <a:pt x="3424333" y="1359894"/>
                  <a:pt x="3486912" y="1341120"/>
                </a:cubicBezTo>
                <a:cubicBezTo>
                  <a:pt x="3511531" y="1333734"/>
                  <a:pt x="3537075" y="1328231"/>
                  <a:pt x="3560064" y="1316736"/>
                </a:cubicBezTo>
                <a:cubicBezTo>
                  <a:pt x="3620327" y="1286605"/>
                  <a:pt x="3591590" y="1298099"/>
                  <a:pt x="3645408" y="1280160"/>
                </a:cubicBezTo>
                <a:cubicBezTo>
                  <a:pt x="3705949" y="1189349"/>
                  <a:pt x="3628139" y="1300882"/>
                  <a:pt x="3706368" y="1207008"/>
                </a:cubicBezTo>
                <a:cubicBezTo>
                  <a:pt x="3715749" y="1195751"/>
                  <a:pt x="3722624" y="1182624"/>
                  <a:pt x="3730752" y="1170432"/>
                </a:cubicBezTo>
                <a:cubicBezTo>
                  <a:pt x="3722624" y="1113536"/>
                  <a:pt x="3716356" y="1056343"/>
                  <a:pt x="3706368" y="999744"/>
                </a:cubicBezTo>
                <a:cubicBezTo>
                  <a:pt x="3704135" y="987088"/>
                  <a:pt x="3697557" y="975567"/>
                  <a:pt x="3694176" y="963168"/>
                </a:cubicBezTo>
                <a:cubicBezTo>
                  <a:pt x="3685358" y="930836"/>
                  <a:pt x="3680390" y="897425"/>
                  <a:pt x="3669792" y="865632"/>
                </a:cubicBezTo>
                <a:cubicBezTo>
                  <a:pt x="3661664" y="841248"/>
                  <a:pt x="3659665" y="813866"/>
                  <a:pt x="3645408" y="792480"/>
                </a:cubicBezTo>
                <a:cubicBezTo>
                  <a:pt x="3575527" y="687658"/>
                  <a:pt x="3659309" y="820282"/>
                  <a:pt x="3608832" y="719328"/>
                </a:cubicBezTo>
                <a:cubicBezTo>
                  <a:pt x="3574779" y="651221"/>
                  <a:pt x="3581033" y="714447"/>
                  <a:pt x="3560064" y="609600"/>
                </a:cubicBezTo>
                <a:cubicBezTo>
                  <a:pt x="3527065" y="444605"/>
                  <a:pt x="3574294" y="689906"/>
                  <a:pt x="3535680" y="438912"/>
                </a:cubicBezTo>
                <a:cubicBezTo>
                  <a:pt x="3533132" y="422351"/>
                  <a:pt x="3531801" y="404693"/>
                  <a:pt x="3523488" y="390144"/>
                </a:cubicBezTo>
                <a:cubicBezTo>
                  <a:pt x="3509046" y="364870"/>
                  <a:pt x="3473643" y="344722"/>
                  <a:pt x="3450336" y="329184"/>
                </a:cubicBezTo>
                <a:cubicBezTo>
                  <a:pt x="3442208" y="316992"/>
                  <a:pt x="3436313" y="302969"/>
                  <a:pt x="3425952" y="292608"/>
                </a:cubicBezTo>
                <a:cubicBezTo>
                  <a:pt x="3415591" y="282247"/>
                  <a:pt x="3402766" y="274175"/>
                  <a:pt x="3389376" y="268224"/>
                </a:cubicBezTo>
                <a:cubicBezTo>
                  <a:pt x="3287478" y="222936"/>
                  <a:pt x="3225706" y="238811"/>
                  <a:pt x="3096768" y="231648"/>
                </a:cubicBezTo>
                <a:cubicBezTo>
                  <a:pt x="3043606" y="213927"/>
                  <a:pt x="3025681" y="215081"/>
                  <a:pt x="2987040" y="182880"/>
                </a:cubicBezTo>
                <a:cubicBezTo>
                  <a:pt x="2946594" y="149175"/>
                  <a:pt x="2959294" y="144623"/>
                  <a:pt x="2913888" y="121920"/>
                </a:cubicBezTo>
                <a:cubicBezTo>
                  <a:pt x="2812934" y="71443"/>
                  <a:pt x="2945558" y="155225"/>
                  <a:pt x="2840736" y="85344"/>
                </a:cubicBezTo>
                <a:cubicBezTo>
                  <a:pt x="2814098" y="45387"/>
                  <a:pt x="2816352" y="63421"/>
                  <a:pt x="2816352" y="3657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0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H</a:t>
            </a:r>
          </a:p>
        </p:txBody>
      </p:sp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e</a:t>
            </a:r>
          </a:p>
        </p:txBody>
      </p:sp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49156" name="Rectangle 4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49157" name="Rectangle 5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o</a:t>
            </a:r>
          </a:p>
        </p:txBody>
      </p:sp>
      <p:sp>
        <p:nvSpPr>
          <p:cNvPr id="49158" name="Rectangle 6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!</a:t>
            </a:r>
          </a:p>
        </p:txBody>
      </p:sp>
      <p:sp>
        <p:nvSpPr>
          <p:cNvPr id="49159" name="Text Box 7"/>
          <p:cNvSpPr txBox="1">
            <a:spLocks noChangeArrowheads="1"/>
          </p:cNvSpPr>
          <p:nvPr/>
        </p:nvSpPr>
        <p:spPr bwMode="auto">
          <a:xfrm>
            <a:off x="1600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9160" name="Text Box 8"/>
          <p:cNvSpPr txBox="1">
            <a:spLocks noChangeArrowheads="1"/>
          </p:cNvSpPr>
          <p:nvPr/>
        </p:nvSpPr>
        <p:spPr bwMode="auto">
          <a:xfrm>
            <a:off x="2743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49161" name="Text Box 9"/>
          <p:cNvSpPr txBox="1">
            <a:spLocks noChangeArrowheads="1"/>
          </p:cNvSpPr>
          <p:nvPr/>
        </p:nvSpPr>
        <p:spPr bwMode="auto">
          <a:xfrm>
            <a:off x="3886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2</a:t>
            </a:r>
          </a:p>
        </p:txBody>
      </p:sp>
      <p:sp>
        <p:nvSpPr>
          <p:cNvPr id="49162" name="Text Box 10"/>
          <p:cNvSpPr txBox="1">
            <a:spLocks noChangeArrowheads="1"/>
          </p:cNvSpPr>
          <p:nvPr/>
        </p:nvSpPr>
        <p:spPr bwMode="auto">
          <a:xfrm>
            <a:off x="5029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3</a:t>
            </a:r>
          </a:p>
        </p:txBody>
      </p:sp>
      <p:sp>
        <p:nvSpPr>
          <p:cNvPr id="49163" name="Text Box 11"/>
          <p:cNvSpPr txBox="1">
            <a:spLocks noChangeArrowheads="1"/>
          </p:cNvSpPr>
          <p:nvPr/>
        </p:nvSpPr>
        <p:spPr bwMode="auto">
          <a:xfrm>
            <a:off x="6172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49164" name="Text Box 12"/>
          <p:cNvSpPr txBox="1">
            <a:spLocks noChangeArrowheads="1"/>
          </p:cNvSpPr>
          <p:nvPr/>
        </p:nvSpPr>
        <p:spPr bwMode="auto">
          <a:xfrm>
            <a:off x="7315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5</a:t>
            </a:r>
          </a:p>
        </p:txBody>
      </p:sp>
      <p:sp>
        <p:nvSpPr>
          <p:cNvPr id="49165" name="Text Box 13"/>
          <p:cNvSpPr txBox="1">
            <a:spLocks noChangeArrowheads="1"/>
          </p:cNvSpPr>
          <p:nvPr/>
        </p:nvSpPr>
        <p:spPr bwMode="auto">
          <a:xfrm>
            <a:off x="0" y="5257800"/>
            <a:ext cx="10080625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76752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3600" b="1" i="1" dirty="0" err="1" smtClean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text</a:t>
            </a:r>
            <a:r>
              <a:rPr lang="en-US" altLang="en-US" sz="3600" dirty="0" err="1" smtClean="0">
                <a:latin typeface="Courier" charset="0"/>
                <a:ea typeface="Courier" charset="0"/>
                <a:cs typeface="Courier" charset="0"/>
              </a:rPr>
              <a:t>.charAt</a:t>
            </a:r>
            <a:r>
              <a:rPr lang="en-US" altLang="en-US" sz="36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3600" b="1" i="1" dirty="0" smtClean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index</a:t>
            </a:r>
            <a:r>
              <a:rPr lang="en-US" altLang="en-US" sz="3600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solidFill>
                  <a:schemeClr val="bg1"/>
                </a:solidFill>
                <a:latin typeface="Courier"/>
                <a:cs typeface="Courier"/>
              </a:rPr>
              <a:t>How are characters </a:t>
            </a:r>
          </a:p>
          <a:p>
            <a:pPr algn="ctr"/>
            <a:r>
              <a:rPr lang="en-US" sz="3968" dirty="0" smtClean="0">
                <a:solidFill>
                  <a:schemeClr val="bg1"/>
                </a:solidFill>
                <a:latin typeface="Courier"/>
                <a:cs typeface="Courier"/>
              </a:rPr>
              <a:t>represented?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176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idx="1"/>
          </p:nvPr>
        </p:nvSpPr>
        <p:spPr>
          <a:xfrm>
            <a:off x="544512" y="1417637"/>
            <a:ext cx="9070975" cy="498951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The primitive type </a:t>
            </a: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en-US" dirty="0"/>
              <a:t> represents a single character or glyph.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Some examples: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letterA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= 'A';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plus    = '+'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zero    = '0</a:t>
            </a:r>
            <a:r>
              <a:rPr lang="en-US" altLang="en-US" dirty="0" smtClean="0">
                <a:latin typeface="Courier" charset="0"/>
                <a:ea typeface="Courier" charset="0"/>
                <a:cs typeface="Courier" charset="0"/>
              </a:rPr>
              <a:t>';</a:t>
            </a:r>
            <a:endParaRPr lang="en-US" altLang="en-US" dirty="0">
              <a:latin typeface="Courier" charset="0"/>
              <a:ea typeface="Courier" charset="0"/>
              <a:cs typeface="Courier" charset="0"/>
            </a:endParaRP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space   = ' ';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newLine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= '\n'; </a:t>
            </a:r>
            <a:r>
              <a:rPr lang="en-US" altLang="en-US" b="1" dirty="0" smtClean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// special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en-US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dirty="0" smtClean="0">
                <a:latin typeface="Courier" charset="0"/>
                <a:ea typeface="Courier" charset="0"/>
                <a:cs typeface="Courier" charset="0"/>
              </a:rPr>
              <a:t>first = </a:t>
            </a:r>
            <a:r>
              <a:rPr lang="en-US" altLang="en-US" dirty="0" err="1" smtClean="0">
                <a:latin typeface="Courier" charset="0"/>
                <a:ea typeface="Courier" charset="0"/>
                <a:cs typeface="Courier" charset="0"/>
              </a:rPr>
              <a:t>text.charAt</a:t>
            </a:r>
            <a:r>
              <a:rPr lang="en-US" altLang="en-US" dirty="0" smtClean="0">
                <a:latin typeface="Courier" charset="0"/>
                <a:ea typeface="Courier" charset="0"/>
                <a:cs typeface="Courier" charset="0"/>
              </a:rPr>
              <a:t>(0);</a:t>
            </a:r>
            <a:endParaRPr lang="en-US" alt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The variable type </a:t>
            </a:r>
            <a:r>
              <a:rPr lang="en-US" sz="4600" b="1" dirty="0" smtClean="0">
                <a:latin typeface="Courier" charset="0"/>
                <a:ea typeface="Courier" charset="0"/>
                <a:cs typeface="Courier" charset="0"/>
              </a:rPr>
              <a:t>char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8488" y="-1"/>
            <a:ext cx="11193991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1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712" y="1265237"/>
            <a:ext cx="5487764" cy="54877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54183" y="5857356"/>
            <a:ext cx="3357009" cy="660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968" dirty="0"/>
              <a:t>Bright Simons</a:t>
            </a:r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Chris’ Favorite Program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18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5"/>
          <p:cNvSpPr txBox="1">
            <a:spLocks noChangeArrowheads="1"/>
          </p:cNvSpPr>
          <p:nvPr/>
        </p:nvSpPr>
        <p:spPr bwMode="auto">
          <a:xfrm>
            <a:off x="390763" y="1455937"/>
            <a:ext cx="9689333" cy="50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2315" b="1" dirty="0" smtClean="0"/>
              <a:t>private static </a:t>
            </a:r>
            <a:r>
              <a:rPr lang="en-US" altLang="en-US" sz="2315" b="1" dirty="0"/>
              <a:t>final </a:t>
            </a:r>
            <a:r>
              <a:rPr lang="en-US" altLang="en-US" sz="2315" b="1" dirty="0" err="1"/>
              <a:t>int</a:t>
            </a:r>
            <a:r>
              <a:rPr lang="en-US" altLang="en-US" sz="2315" b="1" dirty="0"/>
              <a:t> FROSH = 1;</a:t>
            </a:r>
          </a:p>
          <a:p>
            <a:r>
              <a:rPr lang="en-US" altLang="en-US" sz="2315" b="1" dirty="0" smtClean="0"/>
              <a:t>private static </a:t>
            </a:r>
            <a:r>
              <a:rPr lang="en-US" altLang="en-US" sz="2315" b="1" dirty="0"/>
              <a:t>final </a:t>
            </a:r>
            <a:r>
              <a:rPr lang="en-US" altLang="en-US" sz="2315" b="1" dirty="0" err="1"/>
              <a:t>int</a:t>
            </a:r>
            <a:r>
              <a:rPr lang="en-US" altLang="en-US" sz="2315" b="1" dirty="0"/>
              <a:t> SOPHOMORE = 2;</a:t>
            </a:r>
          </a:p>
          <a:p>
            <a:r>
              <a:rPr lang="en-US" altLang="en-US" sz="2315" b="1" dirty="0" smtClean="0"/>
              <a:t>private static </a:t>
            </a:r>
            <a:r>
              <a:rPr lang="en-US" altLang="en-US" sz="2315" b="1" dirty="0"/>
              <a:t>final </a:t>
            </a:r>
            <a:r>
              <a:rPr lang="en-US" altLang="en-US" sz="2315" b="1" dirty="0" err="1"/>
              <a:t>int</a:t>
            </a:r>
            <a:r>
              <a:rPr lang="en-US" altLang="en-US" sz="2315" b="1" dirty="0"/>
              <a:t> JUNIOR = 3;</a:t>
            </a:r>
          </a:p>
          <a:p>
            <a:r>
              <a:rPr lang="en-US" altLang="en-US" sz="2315" b="1" dirty="0" smtClean="0"/>
              <a:t>private static </a:t>
            </a:r>
            <a:r>
              <a:rPr lang="en-US" altLang="en-US" sz="2315" b="1" dirty="0"/>
              <a:t>final </a:t>
            </a:r>
            <a:r>
              <a:rPr lang="en-US" altLang="en-US" sz="2315" b="1" dirty="0" err="1"/>
              <a:t>int</a:t>
            </a:r>
            <a:r>
              <a:rPr lang="en-US" altLang="en-US" sz="2315" b="1" dirty="0"/>
              <a:t> SENIOR = 4;</a:t>
            </a:r>
          </a:p>
          <a:p>
            <a:r>
              <a:rPr lang="en-US" altLang="en-US" sz="2315" b="1" dirty="0" smtClean="0"/>
              <a:t>private static </a:t>
            </a:r>
            <a:r>
              <a:rPr lang="en-US" altLang="en-US" sz="2315" b="1" dirty="0"/>
              <a:t>final </a:t>
            </a:r>
            <a:r>
              <a:rPr lang="en-US" altLang="en-US" sz="2315" b="1" dirty="0" err="1"/>
              <a:t>int</a:t>
            </a:r>
            <a:r>
              <a:rPr lang="en-US" altLang="en-US" sz="2315" b="1" dirty="0"/>
              <a:t> OTHER = 5;</a:t>
            </a:r>
          </a:p>
          <a:p>
            <a:endParaRPr lang="en-US" altLang="en-US" sz="2315" b="1" dirty="0"/>
          </a:p>
          <a:p>
            <a:endParaRPr lang="en-US" altLang="en-US" sz="2315" b="1" dirty="0"/>
          </a:p>
          <a:p>
            <a:r>
              <a:rPr lang="en-US" altLang="en-US" sz="2315" b="1" dirty="0"/>
              <a:t>private </a:t>
            </a:r>
            <a:r>
              <a:rPr lang="en-US" altLang="en-US" sz="2315" b="1" dirty="0" err="1"/>
              <a:t>int</a:t>
            </a:r>
            <a:r>
              <a:rPr lang="en-US" altLang="en-US" sz="2315" b="1" dirty="0"/>
              <a:t> </a:t>
            </a:r>
            <a:r>
              <a:rPr lang="en-US" altLang="en-US" sz="2315" b="1" dirty="0" err="1"/>
              <a:t>askForYear</a:t>
            </a:r>
            <a:r>
              <a:rPr lang="en-US" altLang="en-US" sz="2315" b="1" dirty="0"/>
              <a:t>() {</a:t>
            </a:r>
          </a:p>
          <a:p>
            <a:r>
              <a:rPr lang="en-US" altLang="en-US" sz="2315" b="1" dirty="0"/>
              <a:t>  while (true) {</a:t>
            </a:r>
          </a:p>
          <a:p>
            <a:r>
              <a:rPr lang="en-US" altLang="en-US" sz="2315" b="1" dirty="0"/>
              <a:t>    </a:t>
            </a:r>
            <a:r>
              <a:rPr lang="en-US" altLang="en-US" sz="2315" b="1" dirty="0" err="1"/>
              <a:t>int</a:t>
            </a:r>
            <a:r>
              <a:rPr lang="en-US" altLang="en-US" sz="2315" b="1" dirty="0"/>
              <a:t> year = </a:t>
            </a:r>
            <a:r>
              <a:rPr lang="en-US" altLang="en-US" sz="2315" b="1" dirty="0" err="1"/>
              <a:t>readInt</a:t>
            </a:r>
            <a:r>
              <a:rPr lang="en-US" altLang="en-US" sz="2315" b="1" dirty="0"/>
              <a:t>("Enter class year: ");</a:t>
            </a:r>
          </a:p>
          <a:p>
            <a:r>
              <a:rPr lang="en-US" altLang="en-US" sz="2315" b="1" dirty="0"/>
              <a:t>    if (year &gt;= FROSH &amp;&amp; year &lt;= OTHER) return year;</a:t>
            </a:r>
          </a:p>
          <a:p>
            <a:r>
              <a:rPr lang="en-US" altLang="en-US" sz="2315" b="1" dirty="0"/>
              <a:t>  }</a:t>
            </a:r>
          </a:p>
          <a:p>
            <a:r>
              <a:rPr lang="en-US" altLang="en-US" sz="2315" b="1" dirty="0"/>
              <a:t>}</a:t>
            </a:r>
          </a:p>
          <a:p>
            <a:endParaRPr lang="en-US" altLang="en-US" sz="2315" b="1" dirty="0"/>
          </a:p>
          <a:p>
            <a:endParaRPr lang="en-US" altLang="en-US" sz="2315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Enumeration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82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5"/>
          <p:cNvSpPr txBox="1">
            <a:spLocks noChangeArrowheads="1"/>
          </p:cNvSpPr>
          <p:nvPr/>
        </p:nvSpPr>
        <p:spPr bwMode="auto">
          <a:xfrm>
            <a:off x="475288" y="1341437"/>
            <a:ext cx="9605337" cy="241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2315" b="1" dirty="0"/>
              <a:t>private </a:t>
            </a:r>
            <a:r>
              <a:rPr lang="en-US" altLang="en-US" sz="2315" b="1" dirty="0" smtClean="0"/>
              <a:t>void </a:t>
            </a:r>
            <a:r>
              <a:rPr lang="en-US" altLang="en-US" sz="2315" b="1" dirty="0" err="1" smtClean="0"/>
              <a:t>printPopulation</a:t>
            </a:r>
            <a:r>
              <a:rPr lang="en-US" altLang="en-US" sz="2315" b="1" dirty="0" smtClean="0"/>
              <a:t>() </a:t>
            </a:r>
            <a:r>
              <a:rPr lang="en-US" altLang="en-US" sz="2315" b="1" dirty="0"/>
              <a:t>{</a:t>
            </a:r>
          </a:p>
          <a:p>
            <a:r>
              <a:rPr lang="en-US" altLang="en-US" sz="2315" b="1" dirty="0"/>
              <a:t>   </a:t>
            </a:r>
            <a:r>
              <a:rPr lang="en-US" altLang="en-US" sz="2315" b="1" dirty="0" smtClean="0"/>
              <a:t>for(</a:t>
            </a:r>
            <a:r>
              <a:rPr lang="en-US" altLang="en-US" sz="2315" b="1" dirty="0" err="1" smtClean="0"/>
              <a:t>int</a:t>
            </a:r>
            <a:r>
              <a:rPr lang="en-US" altLang="en-US" sz="2315" b="1" dirty="0" smtClean="0"/>
              <a:t> year = FROSH; year &lt;= SENIOR; year++) {</a:t>
            </a:r>
          </a:p>
          <a:p>
            <a:r>
              <a:rPr lang="en-US" altLang="en-US" sz="2315" b="1" dirty="0"/>
              <a:t> </a:t>
            </a:r>
            <a:r>
              <a:rPr lang="en-US" altLang="en-US" sz="2315" b="1" dirty="0" smtClean="0"/>
              <a:t>     </a:t>
            </a:r>
            <a:r>
              <a:rPr lang="en-US" altLang="en-US" sz="2315" b="1" dirty="0" err="1" smtClean="0"/>
              <a:t>println</a:t>
            </a:r>
            <a:r>
              <a:rPr lang="en-US" altLang="en-US" sz="2315" b="1" dirty="0" smtClean="0"/>
              <a:t>(</a:t>
            </a:r>
            <a:r>
              <a:rPr lang="en-US" altLang="en-US" sz="2315" b="1" dirty="0" err="1" smtClean="0"/>
              <a:t>countStudents</a:t>
            </a:r>
            <a:r>
              <a:rPr lang="en-US" altLang="en-US" sz="2315" b="1" dirty="0" smtClean="0"/>
              <a:t>(year));</a:t>
            </a:r>
          </a:p>
          <a:p>
            <a:r>
              <a:rPr lang="en-US" altLang="en-US" sz="2315" b="1" dirty="0"/>
              <a:t> </a:t>
            </a:r>
            <a:r>
              <a:rPr lang="en-US" altLang="en-US" sz="2315" b="1" dirty="0" smtClean="0"/>
              <a:t>  }</a:t>
            </a:r>
            <a:endParaRPr lang="en-US" altLang="en-US" sz="2315" b="1" dirty="0"/>
          </a:p>
          <a:p>
            <a:r>
              <a:rPr lang="en-US" altLang="en-US" sz="2315" b="1" dirty="0"/>
              <a:t>}</a:t>
            </a:r>
          </a:p>
          <a:p>
            <a:endParaRPr lang="en-US" altLang="en-US" sz="2315" b="1" dirty="0"/>
          </a:p>
          <a:p>
            <a:endParaRPr lang="en-US" altLang="en-US" sz="2315" b="1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smtClean="0">
                <a:latin typeface="Calibri"/>
                <a:cs typeface="Calibri"/>
              </a:rPr>
              <a:t>Print Populations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68312" y="3398837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9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668712" y="2103437"/>
            <a:ext cx="5827533" cy="179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latin typeface="+mn-lt"/>
                <a:cs typeface="Courier"/>
              </a:rPr>
              <a:t>Chars are just a giant enumeration</a:t>
            </a:r>
            <a:r>
              <a:rPr lang="en-US" sz="3968" dirty="0" smtClean="0">
                <a:latin typeface="+mn-lt"/>
                <a:cs typeface="Courier"/>
              </a:rPr>
              <a:t>. You can use math operators on char!</a:t>
            </a:r>
            <a:endParaRPr lang="en-US" sz="3968" dirty="0">
              <a:latin typeface="+mn-lt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5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8" name="Text Box 4"/>
          <p:cNvSpPr txBox="1">
            <a:spLocks noChangeArrowheads="1"/>
          </p:cNvSpPr>
          <p:nvPr/>
        </p:nvSpPr>
        <p:spPr bwMode="auto">
          <a:xfrm>
            <a:off x="1306512" y="6523037"/>
            <a:ext cx="9071610" cy="438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 algn="just">
              <a:lnSpc>
                <a:spcPct val="85000"/>
              </a:lnSpc>
            </a:pPr>
            <a:r>
              <a:rPr lang="en-US" altLang="en-US" sz="2646" dirty="0">
                <a:latin typeface="Times New Roman" charset="0"/>
              </a:rPr>
              <a:t>The letter </a:t>
            </a:r>
            <a:r>
              <a:rPr lang="en-US" altLang="en-US" sz="2205" dirty="0">
                <a:latin typeface="Helvetica" charset="0"/>
              </a:rPr>
              <a:t>A</a:t>
            </a:r>
            <a:r>
              <a:rPr lang="en-US" altLang="en-US" sz="2646" dirty="0">
                <a:latin typeface="Times New Roman" charset="0"/>
              </a:rPr>
              <a:t>, for example, has </a:t>
            </a:r>
            <a:r>
              <a:rPr lang="en-US" altLang="en-US" sz="2646">
                <a:latin typeface="Times New Roman" charset="0"/>
              </a:rPr>
              <a:t>the </a:t>
            </a:r>
            <a:r>
              <a:rPr lang="en-US" altLang="en-US" sz="2646" smtClean="0">
                <a:latin typeface="Times New Roman" charset="0"/>
              </a:rPr>
              <a:t>ASCII value 65</a:t>
            </a:r>
            <a:r>
              <a:rPr lang="en-US" altLang="en-US" sz="2646" baseline="-25000" smtClean="0">
                <a:latin typeface="Times New Roman" charset="0"/>
              </a:rPr>
              <a:t>10</a:t>
            </a:r>
            <a:endParaRPr lang="en-US" altLang="en-US" sz="2646" dirty="0">
              <a:latin typeface="Times New Roman" charset="0"/>
            </a:endParaRPr>
          </a:p>
        </p:txBody>
      </p:sp>
      <p:sp>
        <p:nvSpPr>
          <p:cNvPr id="4127" name="Text Box 291"/>
          <p:cNvSpPr txBox="1">
            <a:spLocks noChangeArrowheads="1"/>
          </p:cNvSpPr>
          <p:nvPr/>
        </p:nvSpPr>
        <p:spPr bwMode="auto">
          <a:xfrm>
            <a:off x="529" y="7188690"/>
            <a:ext cx="5454516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64" i="1">
                <a:latin typeface="Times New Roman" charset="0"/>
              </a:rPr>
              <a:t>Using portions of slides by Eric Roberts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9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ASCII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12" y="1811337"/>
            <a:ext cx="8255000" cy="3937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59112" y="5837237"/>
            <a:ext cx="395076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* This is only the first half of the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78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668712" y="2103437"/>
            <a:ext cx="5827533" cy="2931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latin typeface="Calibri" charset="0"/>
                <a:ea typeface="Calibri" charset="0"/>
                <a:cs typeface="Calibri" charset="0"/>
              </a:rPr>
              <a:t>‘A’ -&gt; ‘Z’ are sequential.</a:t>
            </a:r>
          </a:p>
          <a:p>
            <a:pPr algn="ctr"/>
            <a:r>
              <a:rPr lang="en-US" sz="3968" dirty="0" smtClean="0">
                <a:latin typeface="Calibri" charset="0"/>
                <a:ea typeface="Calibri" charset="0"/>
                <a:cs typeface="Calibri" charset="0"/>
              </a:rPr>
              <a:t>‘a’ </a:t>
            </a:r>
            <a:r>
              <a:rPr lang="en-US" sz="3968" dirty="0">
                <a:latin typeface="Calibri" charset="0"/>
                <a:ea typeface="Calibri" charset="0"/>
                <a:cs typeface="Calibri" charset="0"/>
              </a:rPr>
              <a:t>-&gt; </a:t>
            </a:r>
            <a:r>
              <a:rPr lang="en-US" sz="3968" dirty="0" smtClean="0">
                <a:latin typeface="Calibri" charset="0"/>
                <a:ea typeface="Calibri" charset="0"/>
                <a:cs typeface="Calibri" charset="0"/>
              </a:rPr>
              <a:t>‘z’ </a:t>
            </a:r>
            <a:r>
              <a:rPr lang="en-US" sz="3968" dirty="0">
                <a:latin typeface="Calibri" charset="0"/>
                <a:ea typeface="Calibri" charset="0"/>
                <a:cs typeface="Calibri" charset="0"/>
              </a:rPr>
              <a:t>are sequential</a:t>
            </a:r>
            <a:r>
              <a:rPr lang="en-US" sz="3968" dirty="0" smtClean="0"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 algn="ctr"/>
            <a:r>
              <a:rPr lang="en-US" sz="3968" dirty="0" smtClean="0">
                <a:latin typeface="Calibri" charset="0"/>
                <a:ea typeface="Calibri" charset="0"/>
                <a:cs typeface="Calibri" charset="0"/>
              </a:rPr>
              <a:t>‘0’ </a:t>
            </a:r>
            <a:r>
              <a:rPr lang="en-US" sz="3968" dirty="0">
                <a:latin typeface="Calibri" charset="0"/>
                <a:ea typeface="Calibri" charset="0"/>
                <a:cs typeface="Calibri" charset="0"/>
              </a:rPr>
              <a:t>-&gt; </a:t>
            </a:r>
            <a:r>
              <a:rPr lang="en-US" sz="3968" dirty="0" smtClean="0">
                <a:latin typeface="Calibri" charset="0"/>
                <a:ea typeface="Calibri" charset="0"/>
                <a:cs typeface="Calibri" charset="0"/>
              </a:rPr>
              <a:t>‘9’ </a:t>
            </a:r>
            <a:r>
              <a:rPr lang="en-US" sz="3968" dirty="0">
                <a:latin typeface="Calibri" charset="0"/>
                <a:ea typeface="Calibri" charset="0"/>
                <a:cs typeface="Calibri" charset="0"/>
              </a:rPr>
              <a:t>are sequential.</a:t>
            </a:r>
          </a:p>
          <a:p>
            <a:pPr algn="ctr"/>
            <a:endParaRPr lang="en-US" sz="3968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n-US" sz="3968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err="1" smtClean="0">
                <a:solidFill>
                  <a:schemeClr val="bg1"/>
                </a:solidFill>
                <a:latin typeface="Courier"/>
                <a:cs typeface="Courier"/>
              </a:rPr>
              <a:t>toUpperCase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90490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5"/>
          <p:cNvSpPr txBox="1">
            <a:spLocks noChangeArrowheads="1"/>
          </p:cNvSpPr>
          <p:nvPr/>
        </p:nvSpPr>
        <p:spPr bwMode="auto">
          <a:xfrm>
            <a:off x="390763" y="1455937"/>
            <a:ext cx="9689333" cy="50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2315" b="1" dirty="0"/>
              <a:t>public void run() {</a:t>
            </a:r>
          </a:p>
          <a:p>
            <a:r>
              <a:rPr lang="en-US" altLang="en-US" sz="2315" b="1" dirty="0"/>
              <a:t>   String </a:t>
            </a:r>
            <a:r>
              <a:rPr lang="en-US" altLang="en-US" sz="2315" b="1" dirty="0" err="1"/>
              <a:t>str</a:t>
            </a:r>
            <a:r>
              <a:rPr lang="en-US" altLang="en-US" sz="2315" b="1" dirty="0"/>
              <a:t> = </a:t>
            </a:r>
            <a:r>
              <a:rPr lang="en-US" altLang="en-US" sz="2315" b="1" dirty="0" err="1"/>
              <a:t>readLine</a:t>
            </a:r>
            <a:r>
              <a:rPr lang="en-US" altLang="en-US" sz="2315" b="1" dirty="0"/>
              <a:t>("Line: ");</a:t>
            </a:r>
          </a:p>
          <a:p>
            <a:endParaRPr lang="en-US" altLang="en-US" sz="2315" b="1" dirty="0"/>
          </a:p>
          <a:p>
            <a:r>
              <a:rPr lang="en-US" altLang="en-US" sz="2315" b="1" dirty="0"/>
              <a:t>   char </a:t>
            </a:r>
            <a:r>
              <a:rPr lang="en-US" altLang="en-US" sz="2315" b="1" dirty="0" err="1"/>
              <a:t>ch</a:t>
            </a:r>
            <a:r>
              <a:rPr lang="en-US" altLang="en-US" sz="2315" b="1" dirty="0"/>
              <a:t> = </a:t>
            </a:r>
            <a:r>
              <a:rPr lang="en-US" altLang="en-US" sz="2315" b="1" dirty="0" err="1"/>
              <a:t>str.charAt</a:t>
            </a:r>
            <a:r>
              <a:rPr lang="en-US" altLang="en-US" sz="2315" b="1" dirty="0"/>
              <a:t>(0);</a:t>
            </a:r>
          </a:p>
          <a:p>
            <a:r>
              <a:rPr lang="en-US" altLang="en-US" sz="2315" b="1" dirty="0"/>
              <a:t>   </a:t>
            </a:r>
            <a:r>
              <a:rPr lang="en-US" altLang="en-US" sz="2315" b="1" dirty="0" err="1"/>
              <a:t>println</a:t>
            </a:r>
            <a:r>
              <a:rPr lang="en-US" altLang="en-US" sz="2315" b="1" dirty="0"/>
              <a:t>("Original first char: " + </a:t>
            </a:r>
            <a:r>
              <a:rPr lang="en-US" altLang="en-US" sz="2315" b="1" dirty="0" err="1"/>
              <a:t>ch</a:t>
            </a:r>
            <a:r>
              <a:rPr lang="en-US" altLang="en-US" sz="2315" b="1" dirty="0"/>
              <a:t>);</a:t>
            </a:r>
          </a:p>
          <a:p>
            <a:endParaRPr lang="en-US" altLang="en-US" sz="2315" b="1" dirty="0"/>
          </a:p>
          <a:p>
            <a:r>
              <a:rPr lang="en-US" altLang="en-US" sz="2315" b="1" dirty="0"/>
              <a:t>   </a:t>
            </a:r>
            <a:r>
              <a:rPr lang="en-US" altLang="en-US" sz="2315" b="1" dirty="0" err="1"/>
              <a:t>ch</a:t>
            </a:r>
            <a:r>
              <a:rPr lang="en-US" altLang="en-US" sz="2315" b="1" dirty="0"/>
              <a:t> = </a:t>
            </a:r>
            <a:r>
              <a:rPr lang="en-US" altLang="en-US" sz="2315" b="1" dirty="0" err="1"/>
              <a:t>Character.toUpperCase</a:t>
            </a:r>
            <a:r>
              <a:rPr lang="en-US" altLang="en-US" sz="2315" b="1" dirty="0"/>
              <a:t>(</a:t>
            </a:r>
            <a:r>
              <a:rPr lang="en-US" altLang="en-US" sz="2315" b="1" dirty="0" err="1"/>
              <a:t>ch</a:t>
            </a:r>
            <a:r>
              <a:rPr lang="en-US" altLang="en-US" sz="2315" b="1" dirty="0"/>
              <a:t>);</a:t>
            </a:r>
          </a:p>
          <a:p>
            <a:r>
              <a:rPr lang="en-US" altLang="en-US" sz="2315" b="1" dirty="0"/>
              <a:t>   </a:t>
            </a:r>
            <a:r>
              <a:rPr lang="en-US" altLang="en-US" sz="2315" b="1" dirty="0" err="1"/>
              <a:t>println</a:t>
            </a:r>
            <a:r>
              <a:rPr lang="en-US" altLang="en-US" sz="2315" b="1" dirty="0"/>
              <a:t>("Uppercase first char: " + </a:t>
            </a:r>
            <a:r>
              <a:rPr lang="en-US" altLang="en-US" sz="2315" b="1" dirty="0" err="1"/>
              <a:t>ch</a:t>
            </a:r>
            <a:r>
              <a:rPr lang="en-US" altLang="en-US" sz="2315" b="1" dirty="0" smtClean="0"/>
              <a:t>);</a:t>
            </a:r>
          </a:p>
          <a:p>
            <a:endParaRPr lang="en-US" altLang="en-US" sz="2315" b="1" dirty="0"/>
          </a:p>
          <a:p>
            <a:r>
              <a:rPr lang="en-US" altLang="en-US" sz="2315" b="1" dirty="0" smtClean="0"/>
              <a:t>   if(</a:t>
            </a:r>
            <a:r>
              <a:rPr lang="en-US" altLang="en-US" sz="2315" b="1" dirty="0" err="1" smtClean="0"/>
              <a:t>Character.isLetter</a:t>
            </a:r>
            <a:r>
              <a:rPr lang="en-US" altLang="en-US" sz="2315" b="1" dirty="0" smtClean="0"/>
              <a:t>(</a:t>
            </a:r>
            <a:r>
              <a:rPr lang="en-US" altLang="en-US" sz="2315" b="1" dirty="0" err="1" smtClean="0"/>
              <a:t>ch</a:t>
            </a:r>
            <a:r>
              <a:rPr lang="en-US" altLang="en-US" sz="2315" b="1" dirty="0" smtClean="0"/>
              <a:t>)) {</a:t>
            </a:r>
          </a:p>
          <a:p>
            <a:r>
              <a:rPr lang="en-US" altLang="en-US" sz="2315" b="1" dirty="0"/>
              <a:t> </a:t>
            </a:r>
            <a:r>
              <a:rPr lang="en-US" altLang="en-US" sz="2315" b="1" dirty="0" smtClean="0"/>
              <a:t>     </a:t>
            </a:r>
            <a:r>
              <a:rPr lang="en-US" altLang="en-US" sz="2315" b="1" dirty="0" err="1" smtClean="0"/>
              <a:t>println</a:t>
            </a:r>
            <a:r>
              <a:rPr lang="en-US" altLang="en-US" sz="2315" b="1" dirty="0" smtClean="0"/>
              <a:t>(</a:t>
            </a:r>
            <a:r>
              <a:rPr lang="en-US" altLang="en-US" sz="2315" b="1" dirty="0"/>
              <a:t>"</a:t>
            </a:r>
            <a:r>
              <a:rPr lang="en-US" altLang="en-US" sz="2315" b="1" dirty="0" smtClean="0"/>
              <a:t>It</a:t>
            </a:r>
            <a:r>
              <a:rPr lang="mr-IN" altLang="en-US" sz="2315" b="1" dirty="0" smtClean="0"/>
              <a:t>’</a:t>
            </a:r>
            <a:r>
              <a:rPr lang="en-US" altLang="en-US" sz="2315" b="1" dirty="0" smtClean="0"/>
              <a:t>s a letter!");</a:t>
            </a:r>
          </a:p>
          <a:p>
            <a:r>
              <a:rPr lang="en-US" altLang="en-US" sz="2315" b="1" dirty="0"/>
              <a:t> </a:t>
            </a:r>
            <a:r>
              <a:rPr lang="en-US" altLang="en-US" sz="2315" b="1" dirty="0" smtClean="0"/>
              <a:t>  }</a:t>
            </a:r>
            <a:endParaRPr lang="en-US" altLang="en-US" sz="2315" b="1" dirty="0"/>
          </a:p>
          <a:p>
            <a:r>
              <a:rPr lang="en-US" altLang="en-US" sz="2315" b="1" dirty="0"/>
              <a:t>}</a:t>
            </a:r>
          </a:p>
          <a:p>
            <a:endParaRPr lang="en-US" altLang="en-US" sz="2315" b="1" dirty="0"/>
          </a:p>
          <a:p>
            <a:endParaRPr lang="en-US" altLang="en-US" sz="2315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Useful Character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34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3" name="Group 3"/>
          <p:cNvGrpSpPr>
            <a:grpSpLocks/>
          </p:cNvGrpSpPr>
          <p:nvPr/>
        </p:nvGrpSpPr>
        <p:grpSpPr bwMode="auto">
          <a:xfrm>
            <a:off x="546505" y="1112837"/>
            <a:ext cx="8987614" cy="729719"/>
            <a:chOff x="288" y="1103"/>
            <a:chExt cx="5136" cy="417"/>
          </a:xfrm>
        </p:grpSpPr>
        <p:sp>
          <p:nvSpPr>
            <p:cNvPr id="5153" name="Rectangle 4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54" name="Text Box 5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boolean isDigit(char ch)</a:t>
              </a:r>
            </a:p>
          </p:txBody>
        </p:sp>
        <p:sp>
          <p:nvSpPr>
            <p:cNvPr id="5155" name="Text Box 6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Determines if the specified character is a digit.</a:t>
              </a:r>
            </a:p>
          </p:txBody>
        </p:sp>
      </p:grpSp>
      <p:grpSp>
        <p:nvGrpSpPr>
          <p:cNvPr id="5124" name="Group 7"/>
          <p:cNvGrpSpPr>
            <a:grpSpLocks/>
          </p:cNvGrpSpPr>
          <p:nvPr/>
        </p:nvGrpSpPr>
        <p:grpSpPr bwMode="auto">
          <a:xfrm>
            <a:off x="546505" y="1826806"/>
            <a:ext cx="8987614" cy="743719"/>
            <a:chOff x="288" y="1511"/>
            <a:chExt cx="5136" cy="425"/>
          </a:xfrm>
        </p:grpSpPr>
        <p:sp>
          <p:nvSpPr>
            <p:cNvPr id="5150" name="Rectangle 8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51" name="Text Box 9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boolean isLetter(char ch)</a:t>
              </a:r>
            </a:p>
          </p:txBody>
        </p:sp>
        <p:sp>
          <p:nvSpPr>
            <p:cNvPr id="5152" name="Text Box 10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Determines if the specified character is a letter.</a:t>
              </a:r>
            </a:p>
          </p:txBody>
        </p:sp>
      </p:grpSp>
      <p:grpSp>
        <p:nvGrpSpPr>
          <p:cNvPr id="5125" name="Group 11"/>
          <p:cNvGrpSpPr>
            <a:grpSpLocks/>
          </p:cNvGrpSpPr>
          <p:nvPr/>
        </p:nvGrpSpPr>
        <p:grpSpPr bwMode="auto">
          <a:xfrm>
            <a:off x="546505" y="2554774"/>
            <a:ext cx="8987614" cy="743719"/>
            <a:chOff x="288" y="1927"/>
            <a:chExt cx="5136" cy="425"/>
          </a:xfrm>
        </p:grpSpPr>
        <p:sp>
          <p:nvSpPr>
            <p:cNvPr id="5147" name="Rectangle 12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48" name="Text Box 13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boolean isLetterOrDigit(char ch)</a:t>
              </a:r>
            </a:p>
          </p:txBody>
        </p:sp>
        <p:sp>
          <p:nvSpPr>
            <p:cNvPr id="5149" name="Text Box 14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Determines if the specified character is a letter or a digit.</a:t>
              </a:r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546505" y="3296743"/>
            <a:ext cx="8987614" cy="729719"/>
            <a:chOff x="288" y="1103"/>
            <a:chExt cx="5136" cy="417"/>
          </a:xfrm>
        </p:grpSpPr>
        <p:sp>
          <p:nvSpPr>
            <p:cNvPr id="5144" name="Rectangle 16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45" name="Text Box 17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boolean isLowerCase(char ch)</a:t>
              </a:r>
            </a:p>
          </p:txBody>
        </p:sp>
        <p:sp>
          <p:nvSpPr>
            <p:cNvPr id="5146" name="Text Box 18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Determines if the specified character is a lowercase letter.</a:t>
              </a:r>
            </a:p>
          </p:txBody>
        </p:sp>
      </p:grpSp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546505" y="4010712"/>
            <a:ext cx="8987614" cy="743719"/>
            <a:chOff x="288" y="1511"/>
            <a:chExt cx="5136" cy="425"/>
          </a:xfrm>
        </p:grpSpPr>
        <p:sp>
          <p:nvSpPr>
            <p:cNvPr id="5141" name="Rectangle 20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42" name="Text Box 21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boolean isUpperCase(char ch)</a:t>
              </a:r>
            </a:p>
          </p:txBody>
        </p:sp>
        <p:sp>
          <p:nvSpPr>
            <p:cNvPr id="5143" name="Text Box 22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Determines if the specified character is an uppercase letter.</a:t>
              </a:r>
            </a:p>
          </p:txBody>
        </p:sp>
      </p:grpSp>
      <p:grpSp>
        <p:nvGrpSpPr>
          <p:cNvPr id="7" name="Group 23"/>
          <p:cNvGrpSpPr>
            <a:grpSpLocks/>
          </p:cNvGrpSpPr>
          <p:nvPr/>
        </p:nvGrpSpPr>
        <p:grpSpPr bwMode="auto">
          <a:xfrm>
            <a:off x="546505" y="4738680"/>
            <a:ext cx="8987614" cy="743719"/>
            <a:chOff x="288" y="1927"/>
            <a:chExt cx="5136" cy="425"/>
          </a:xfrm>
        </p:grpSpPr>
        <p:sp>
          <p:nvSpPr>
            <p:cNvPr id="5138" name="Rectangle 24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39" name="Text Box 25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boolean isWhitespace(char ch)</a:t>
              </a:r>
            </a:p>
          </p:txBody>
        </p:sp>
        <p:sp>
          <p:nvSpPr>
            <p:cNvPr id="5140" name="Text Box 26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Determines if the specified character is </a:t>
              </a:r>
              <a:r>
                <a:rPr lang="en-US" altLang="en-US" sz="1984" b="1">
                  <a:latin typeface="Times New Roman" charset="0"/>
                </a:rPr>
                <a:t>whitespace</a:t>
              </a:r>
              <a:r>
                <a:rPr lang="en-US" altLang="en-US" sz="1984">
                  <a:latin typeface="Times New Roman" charset="0"/>
                </a:rPr>
                <a:t> (spaces and tabs).</a:t>
              </a:r>
            </a:p>
          </p:txBody>
        </p:sp>
      </p:grpSp>
      <p:grpSp>
        <p:nvGrpSpPr>
          <p:cNvPr id="8" name="Group 27"/>
          <p:cNvGrpSpPr>
            <a:grpSpLocks/>
          </p:cNvGrpSpPr>
          <p:nvPr/>
        </p:nvGrpSpPr>
        <p:grpSpPr bwMode="auto">
          <a:xfrm>
            <a:off x="546505" y="5464900"/>
            <a:ext cx="8987614" cy="743717"/>
            <a:chOff x="288" y="1927"/>
            <a:chExt cx="5136" cy="425"/>
          </a:xfrm>
        </p:grpSpPr>
        <p:sp>
          <p:nvSpPr>
            <p:cNvPr id="5135" name="Rectangle 28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36" name="Text Box 29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char toLowerCase(char ch)</a:t>
              </a:r>
            </a:p>
          </p:txBody>
        </p:sp>
        <p:sp>
          <p:nvSpPr>
            <p:cNvPr id="5137" name="Text Box 30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Converts </a:t>
              </a:r>
              <a:r>
                <a:rPr lang="en-US" altLang="en-US" sz="1764" b="1"/>
                <a:t>ch</a:t>
              </a:r>
              <a:r>
                <a:rPr lang="en-US" altLang="en-US" sz="1984">
                  <a:latin typeface="Times New Roman" charset="0"/>
                </a:rPr>
                <a:t> to its lowercase equivalent, if any.  If not, </a:t>
              </a:r>
              <a:r>
                <a:rPr lang="en-US" altLang="en-US" sz="1764" b="1"/>
                <a:t>ch</a:t>
              </a:r>
              <a:r>
                <a:rPr lang="en-US" altLang="en-US" sz="1984">
                  <a:latin typeface="Times New Roman" charset="0"/>
                </a:rPr>
                <a:t> is returned unchanged.</a:t>
              </a:r>
            </a:p>
          </p:txBody>
        </p:sp>
      </p:grpSp>
      <p:grpSp>
        <p:nvGrpSpPr>
          <p:cNvPr id="9" name="Group 31"/>
          <p:cNvGrpSpPr>
            <a:grpSpLocks/>
          </p:cNvGrpSpPr>
          <p:nvPr/>
        </p:nvGrpSpPr>
        <p:grpSpPr bwMode="auto">
          <a:xfrm>
            <a:off x="546505" y="6192868"/>
            <a:ext cx="8987614" cy="743717"/>
            <a:chOff x="288" y="1927"/>
            <a:chExt cx="5136" cy="425"/>
          </a:xfrm>
        </p:grpSpPr>
        <p:sp>
          <p:nvSpPr>
            <p:cNvPr id="5132" name="Rectangle 32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33" name="Text Box 33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char toUpperCase(char ch)</a:t>
              </a:r>
            </a:p>
          </p:txBody>
        </p:sp>
        <p:sp>
          <p:nvSpPr>
            <p:cNvPr id="5134" name="Text Box 34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Converts </a:t>
              </a:r>
              <a:r>
                <a:rPr lang="en-US" altLang="en-US" sz="1764" b="1"/>
                <a:t>ch</a:t>
              </a:r>
              <a:r>
                <a:rPr lang="en-US" altLang="en-US" sz="1984">
                  <a:latin typeface="Times New Roman" charset="0"/>
                </a:rPr>
                <a:t> to its uppercase equivalent, if any.  If not, </a:t>
              </a:r>
              <a:r>
                <a:rPr lang="en-US" altLang="en-US" sz="1764" b="1"/>
                <a:t>ch</a:t>
              </a:r>
              <a:r>
                <a:rPr lang="en-US" altLang="en-US" sz="1984">
                  <a:latin typeface="Times New Roman" charset="0"/>
                </a:rPr>
                <a:t> is returned unchanged.</a:t>
              </a:r>
            </a:p>
          </p:txBody>
        </p:sp>
      </p:grpSp>
      <p:sp>
        <p:nvSpPr>
          <p:cNvPr id="5131" name="Text Box 35"/>
          <p:cNvSpPr txBox="1">
            <a:spLocks noChangeArrowheads="1"/>
          </p:cNvSpPr>
          <p:nvPr/>
        </p:nvSpPr>
        <p:spPr bwMode="auto">
          <a:xfrm>
            <a:off x="529" y="7188690"/>
            <a:ext cx="5454516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64" i="1">
                <a:latin typeface="Times New Roman" charset="0"/>
              </a:rPr>
              <a:t>Using portions of slides by Eric Roberts</a:t>
            </a:r>
          </a:p>
        </p:txBody>
      </p:sp>
      <p:sp>
        <p:nvSpPr>
          <p:cNvPr id="37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Useful Character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57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idx="1"/>
          </p:nvPr>
        </p:nvSpPr>
        <p:spPr>
          <a:xfrm>
            <a:off x="503238" y="960437"/>
            <a:ext cx="9070975" cy="4384675"/>
          </a:xfrm>
          <a:ln/>
        </p:spPr>
        <p:txBody>
          <a:bodyPr>
            <a:normAutofit fontScale="70000" lnSpcReduction="20000"/>
          </a:bodyPr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Because each character in a string occupies a particular index, you can visit all the characters in a string one at a time using a loop.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Canonical “loop over the characters in a string” loop</a:t>
            </a:r>
            <a:r>
              <a:rPr lang="en-US" altLang="en-US" dirty="0" smtClean="0"/>
              <a:t>: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Ubuntu Mono" charset="0"/>
              </a:rPr>
              <a:t>      </a:t>
            </a:r>
            <a:r>
              <a:rPr lang="en-US" altLang="en-US" sz="28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altLang="en-US" sz="2800" b="1" dirty="0" err="1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8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altLang="en-US" sz="28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altLang="en-US" sz="2800" b="1" i="1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en-US" altLang="en-US" sz="2800" dirty="0" err="1">
                <a:latin typeface="Courier" charset="0"/>
                <a:ea typeface="Courier" charset="0"/>
                <a:cs typeface="Courier" charset="0"/>
              </a:rPr>
              <a:t>.length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28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pPr marL="431800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8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8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800" dirty="0" err="1">
                <a:latin typeface="Courier" charset="0"/>
                <a:ea typeface="Courier" charset="0"/>
                <a:cs typeface="Courier" charset="0"/>
              </a:rPr>
              <a:t>ch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800" b="1" i="1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en-US" altLang="en-US" sz="2800" dirty="0" err="1">
                <a:latin typeface="Courier" charset="0"/>
                <a:ea typeface="Courier" charset="0"/>
                <a:cs typeface="Courier" charset="0"/>
              </a:rPr>
              <a:t>.charAt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28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431800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altLang="en-US" sz="2800" dirty="0" smtClean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/* </a:t>
            </a:r>
            <a:r>
              <a:rPr lang="en-US" altLang="en-US" sz="2800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… process </a:t>
            </a:r>
            <a:r>
              <a:rPr lang="en-US" altLang="en-US" sz="2800" dirty="0" err="1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ch</a:t>
            </a:r>
            <a:r>
              <a:rPr lang="en-US" altLang="en-US" sz="2800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 … */</a:t>
            </a:r>
          </a:p>
          <a:p>
            <a:pPr marL="431800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28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431800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sz="2800" dirty="0" smtClean="0">
              <a:latin typeface="Courier" charset="0"/>
              <a:ea typeface="Courier" charset="0"/>
              <a:cs typeface="Courier" charset="0"/>
            </a:endParaRP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 smtClean="0"/>
              <a:t>The </a:t>
            </a:r>
            <a:r>
              <a:rPr lang="en-US" altLang="en-US" b="1" i="1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.length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altLang="en-US" dirty="0"/>
              <a:t> method returns the number of characters in the string. This is one larger than the last valid index in the string.</a:t>
            </a: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2743200" y="5881687"/>
            <a:ext cx="647700" cy="6477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70056" rIns="108000" bIns="63000" anchor="ctr"/>
          <a:lstStyle/>
          <a:p>
            <a:pPr algn="ctr">
              <a:lnSpc>
                <a:spcPct val="98000"/>
              </a:lnSpc>
            </a:pPr>
            <a:r>
              <a:rPr lang="en-US" altLang="en-US" sz="2800">
                <a:solidFill>
                  <a:srgbClr val="000000"/>
                </a:solidFill>
                <a:latin typeface="DejaVu Serif" charset="0"/>
                <a:ea typeface="Droid Sans Fallback" charset="0"/>
                <a:cs typeface="Droid Sans Fallback" charset="0"/>
              </a:rPr>
              <a:t>H</a:t>
            </a:r>
          </a:p>
        </p:txBody>
      </p:sp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3390900" y="5881687"/>
            <a:ext cx="647700" cy="6477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70056" rIns="108000" bIns="63000" anchor="ctr"/>
          <a:lstStyle/>
          <a:p>
            <a:pPr algn="ctr">
              <a:lnSpc>
                <a:spcPct val="98000"/>
              </a:lnSpc>
            </a:pPr>
            <a:r>
              <a:rPr lang="en-US" altLang="en-US" sz="2800">
                <a:solidFill>
                  <a:srgbClr val="000000"/>
                </a:solidFill>
                <a:latin typeface="DejaVu Serif" charset="0"/>
                <a:ea typeface="Droid Sans Fallback" charset="0"/>
                <a:cs typeface="Droid Sans Fallback" charset="0"/>
              </a:rPr>
              <a:t>i</a:t>
            </a:r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4038600" y="5881687"/>
            <a:ext cx="647700" cy="6477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70056" rIns="108000" bIns="63000" anchor="ctr"/>
          <a:lstStyle/>
          <a:p>
            <a:pPr algn="ctr">
              <a:lnSpc>
                <a:spcPct val="98000"/>
              </a:lnSpc>
            </a:pPr>
            <a:r>
              <a:rPr lang="en-US" altLang="en-US" sz="2800">
                <a:solidFill>
                  <a:srgbClr val="000000"/>
                </a:solidFill>
                <a:latin typeface="DejaVu Serif" charset="0"/>
                <a:ea typeface="Droid Sans Fallback" charset="0"/>
                <a:cs typeface="Droid Sans Fallback" charset="0"/>
              </a:rPr>
              <a:t> </a:t>
            </a:r>
          </a:p>
        </p:txBody>
      </p:sp>
      <p:sp>
        <p:nvSpPr>
          <p:cNvPr id="12294" name="Rectangle 6"/>
          <p:cNvSpPr>
            <a:spLocks noChangeArrowheads="1"/>
          </p:cNvSpPr>
          <p:nvPr/>
        </p:nvSpPr>
        <p:spPr bwMode="auto">
          <a:xfrm>
            <a:off x="4686300" y="5881687"/>
            <a:ext cx="647700" cy="6477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70056" rIns="108000" bIns="63000" anchor="ctr"/>
          <a:lstStyle/>
          <a:p>
            <a:pPr algn="ctr">
              <a:lnSpc>
                <a:spcPct val="98000"/>
              </a:lnSpc>
            </a:pPr>
            <a:r>
              <a:rPr lang="en-US" altLang="en-US" sz="2800">
                <a:solidFill>
                  <a:srgbClr val="000000"/>
                </a:solidFill>
                <a:latin typeface="DejaVu Serif" charset="0"/>
                <a:ea typeface="Droid Sans Fallback" charset="0"/>
                <a:cs typeface="Droid Sans Fallback" charset="0"/>
              </a:rPr>
              <a:t>m</a:t>
            </a:r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5334000" y="5881687"/>
            <a:ext cx="647700" cy="6477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70056" rIns="108000" bIns="63000" anchor="ctr"/>
          <a:lstStyle/>
          <a:p>
            <a:pPr algn="ctr">
              <a:lnSpc>
                <a:spcPct val="98000"/>
              </a:lnSpc>
            </a:pPr>
            <a:r>
              <a:rPr lang="en-US" altLang="en-US" sz="2800">
                <a:solidFill>
                  <a:srgbClr val="000000"/>
                </a:solidFill>
                <a:latin typeface="DejaVu Serif" charset="0"/>
                <a:ea typeface="Droid Sans Fallback" charset="0"/>
                <a:cs typeface="Droid Sans Fallback" charset="0"/>
              </a:rPr>
              <a:t>o</a:t>
            </a:r>
          </a:p>
        </p:txBody>
      </p:sp>
      <p:sp>
        <p:nvSpPr>
          <p:cNvPr id="12296" name="Rectangle 8"/>
          <p:cNvSpPr>
            <a:spLocks noChangeArrowheads="1"/>
          </p:cNvSpPr>
          <p:nvPr/>
        </p:nvSpPr>
        <p:spPr bwMode="auto">
          <a:xfrm>
            <a:off x="5981700" y="5881687"/>
            <a:ext cx="647700" cy="6477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70056" rIns="108000" bIns="63000" anchor="ctr"/>
          <a:lstStyle/>
          <a:p>
            <a:pPr algn="ctr">
              <a:lnSpc>
                <a:spcPct val="98000"/>
              </a:lnSpc>
            </a:pPr>
            <a:r>
              <a:rPr lang="en-US" altLang="en-US" sz="2800">
                <a:solidFill>
                  <a:srgbClr val="000000"/>
                </a:solidFill>
                <a:latin typeface="DejaVu Serif" charset="0"/>
                <a:ea typeface="Droid Sans Fallback" charset="0"/>
                <a:cs typeface="Droid Sans Fallback" charset="0"/>
              </a:rPr>
              <a:t>m</a:t>
            </a:r>
          </a:p>
        </p:txBody>
      </p:sp>
      <p:sp>
        <p:nvSpPr>
          <p:cNvPr id="12297" name="Text Box 9"/>
          <p:cNvSpPr txBox="1">
            <a:spLocks noChangeArrowheads="1"/>
          </p:cNvSpPr>
          <p:nvPr/>
        </p:nvSpPr>
        <p:spPr bwMode="auto">
          <a:xfrm>
            <a:off x="2743200" y="6529387"/>
            <a:ext cx="6477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/>
          <a:p>
            <a:pPr algn="ctr"/>
            <a:r>
              <a:rPr lang="en-US" altLang="en-US" sz="2800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0</a:t>
            </a:r>
          </a:p>
        </p:txBody>
      </p:sp>
      <p:sp>
        <p:nvSpPr>
          <p:cNvPr id="12298" name="Text Box 10"/>
          <p:cNvSpPr txBox="1">
            <a:spLocks noChangeArrowheads="1"/>
          </p:cNvSpPr>
          <p:nvPr/>
        </p:nvSpPr>
        <p:spPr bwMode="auto">
          <a:xfrm>
            <a:off x="3390900" y="6529387"/>
            <a:ext cx="6477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/>
          <a:p>
            <a:pPr algn="ctr"/>
            <a:r>
              <a:rPr lang="en-US" altLang="en-US" sz="2800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1</a:t>
            </a:r>
          </a:p>
        </p:txBody>
      </p:sp>
      <p:sp>
        <p:nvSpPr>
          <p:cNvPr id="12299" name="Text Box 11"/>
          <p:cNvSpPr txBox="1">
            <a:spLocks noChangeArrowheads="1"/>
          </p:cNvSpPr>
          <p:nvPr/>
        </p:nvSpPr>
        <p:spPr bwMode="auto">
          <a:xfrm>
            <a:off x="4038600" y="6529387"/>
            <a:ext cx="6477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/>
          <a:p>
            <a:pPr algn="ctr"/>
            <a:r>
              <a:rPr lang="en-US" altLang="en-US" sz="2800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2</a:t>
            </a:r>
          </a:p>
        </p:txBody>
      </p:sp>
      <p:sp>
        <p:nvSpPr>
          <p:cNvPr id="12300" name="Text Box 12"/>
          <p:cNvSpPr txBox="1">
            <a:spLocks noChangeArrowheads="1"/>
          </p:cNvSpPr>
          <p:nvPr/>
        </p:nvSpPr>
        <p:spPr bwMode="auto">
          <a:xfrm>
            <a:off x="4686300" y="6529387"/>
            <a:ext cx="6477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/>
          <a:p>
            <a:pPr algn="ctr"/>
            <a:r>
              <a:rPr lang="en-US" altLang="en-US" sz="2800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3</a:t>
            </a:r>
          </a:p>
        </p:txBody>
      </p:sp>
      <p:sp>
        <p:nvSpPr>
          <p:cNvPr id="12301" name="Text Box 13"/>
          <p:cNvSpPr txBox="1">
            <a:spLocks noChangeArrowheads="1"/>
          </p:cNvSpPr>
          <p:nvPr/>
        </p:nvSpPr>
        <p:spPr bwMode="auto">
          <a:xfrm>
            <a:off x="5334000" y="6529387"/>
            <a:ext cx="6477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/>
          <a:p>
            <a:pPr algn="ctr"/>
            <a:r>
              <a:rPr lang="en-US" altLang="en-US" sz="2800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4</a:t>
            </a:r>
          </a:p>
        </p:txBody>
      </p:sp>
      <p:sp>
        <p:nvSpPr>
          <p:cNvPr id="12302" name="Text Box 14"/>
          <p:cNvSpPr txBox="1">
            <a:spLocks noChangeArrowheads="1"/>
          </p:cNvSpPr>
          <p:nvPr/>
        </p:nvSpPr>
        <p:spPr bwMode="auto">
          <a:xfrm>
            <a:off x="5981700" y="6529387"/>
            <a:ext cx="6477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/>
          <a:p>
            <a:pPr algn="ctr"/>
            <a:r>
              <a:rPr lang="en-US" altLang="en-US" sz="2800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5</a:t>
            </a:r>
          </a:p>
        </p:txBody>
      </p:sp>
      <p:sp>
        <p:nvSpPr>
          <p:cNvPr id="12303" name="Text Box 15"/>
          <p:cNvSpPr txBox="1">
            <a:spLocks noChangeArrowheads="1"/>
          </p:cNvSpPr>
          <p:nvPr/>
        </p:nvSpPr>
        <p:spPr bwMode="auto">
          <a:xfrm>
            <a:off x="7015163" y="6065837"/>
            <a:ext cx="137160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0876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i="1"/>
              <a:t>(length 6)</a:t>
            </a:r>
          </a:p>
        </p:txBody>
      </p: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Looping with Strings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6726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err="1" smtClean="0">
                <a:solidFill>
                  <a:schemeClr val="bg1"/>
                </a:solidFill>
                <a:latin typeface="Courier"/>
                <a:cs typeface="Courier"/>
              </a:rPr>
              <a:t>numUppercase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9693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4712" y="4237037"/>
            <a:ext cx="3227667" cy="2158566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smtClean="0">
                <a:latin typeface="Calibri"/>
                <a:cs typeface="Calibri"/>
              </a:rPr>
              <a:t>Underlying Puzzle</a:t>
            </a:r>
            <a:endParaRPr lang="en-US" sz="5071" dirty="0">
              <a:latin typeface="Calibri"/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0811" y="4000158"/>
            <a:ext cx="1708634" cy="2371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016" y="1417019"/>
            <a:ext cx="2453213" cy="17366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7953" y="2802139"/>
            <a:ext cx="2335743" cy="19440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45797" y="6459204"/>
            <a:ext cx="184358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(Distributor)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34919" y="1012834"/>
            <a:ext cx="151836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Counterfeiter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240347" y="2395019"/>
            <a:ext cx="67197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00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solidFill>
                  <a:schemeClr val="bg1"/>
                </a:solidFill>
                <a:latin typeface="Courier"/>
                <a:cs typeface="Courier"/>
              </a:rPr>
              <a:t>Strings have some unique properties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1139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5"/>
          <p:cNvSpPr txBox="1">
            <a:spLocks noChangeArrowheads="1"/>
          </p:cNvSpPr>
          <p:nvPr/>
        </p:nvSpPr>
        <p:spPr bwMode="auto">
          <a:xfrm>
            <a:off x="390763" y="1455937"/>
            <a:ext cx="9689333" cy="3074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2315" b="1"/>
              <a:t>public void run() {</a:t>
            </a:r>
          </a:p>
          <a:p>
            <a:r>
              <a:rPr lang="en-US" altLang="en-US" sz="2315" b="1"/>
              <a:t>   String s1 = "CS106";</a:t>
            </a:r>
          </a:p>
          <a:p>
            <a:r>
              <a:rPr lang="en-US" altLang="en-US" sz="2315" b="1"/>
              <a:t>   String s2 = "A";</a:t>
            </a:r>
          </a:p>
          <a:p>
            <a:r>
              <a:rPr lang="en-US" altLang="en-US" sz="2315" b="1"/>
              <a:t>   String s3 = "I got an " + s2 + " in " + s1 + s2;</a:t>
            </a:r>
          </a:p>
          <a:p>
            <a:endParaRPr lang="en-US" altLang="en-US" sz="2315" b="1"/>
          </a:p>
          <a:p>
            <a:r>
              <a:rPr lang="en-US" altLang="en-US" sz="2315" b="1"/>
              <a:t>   println(s3);</a:t>
            </a:r>
          </a:p>
          <a:p>
            <a:r>
              <a:rPr lang="en-US" altLang="en-US" sz="2315" b="1"/>
              <a:t>}</a:t>
            </a:r>
          </a:p>
          <a:p>
            <a:endParaRPr lang="en-US" altLang="en-US" sz="2315" b="1"/>
          </a:p>
          <a:p>
            <a:endParaRPr lang="en-US" altLang="en-US" sz="2315" b="1"/>
          </a:p>
        </p:txBody>
      </p:sp>
      <p:sp>
        <p:nvSpPr>
          <p:cNvPr id="7172" name="Rectangle 3"/>
          <p:cNvSpPr>
            <a:spLocks noChangeArrowheads="1"/>
          </p:cNvSpPr>
          <p:nvPr/>
        </p:nvSpPr>
        <p:spPr bwMode="auto">
          <a:xfrm>
            <a:off x="504507" y="5039783"/>
            <a:ext cx="8987614" cy="839964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2646" b="1" dirty="0"/>
              <a:t>I got an A in CS106A</a:t>
            </a:r>
            <a:endParaRPr lang="en-US" altLang="en-US" sz="1764" b="1" dirty="0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S</a:t>
            </a:r>
            <a:r>
              <a:rPr lang="en-US" dirty="0" smtClean="0">
                <a:latin typeface="Calibri"/>
                <a:cs typeface="Calibri"/>
              </a:rPr>
              <a:t>trings are often made through concatenation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46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50" y="-1"/>
            <a:ext cx="5835124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3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488" y="-1"/>
            <a:ext cx="10594319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83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5"/>
          <p:cNvSpPr txBox="1">
            <a:spLocks noChangeArrowheads="1"/>
          </p:cNvSpPr>
          <p:nvPr/>
        </p:nvSpPr>
        <p:spPr bwMode="auto">
          <a:xfrm>
            <a:off x="390763" y="1455937"/>
            <a:ext cx="9689333" cy="3074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2315" b="1"/>
              <a:t>public void run() {</a:t>
            </a:r>
          </a:p>
          <a:p>
            <a:r>
              <a:rPr lang="en-US" altLang="en-US" sz="2315" b="1"/>
              <a:t>   String s1 = "CS106";</a:t>
            </a:r>
          </a:p>
          <a:p>
            <a:r>
              <a:rPr lang="en-US" altLang="en-US" sz="2315" b="1"/>
              <a:t>   String s2 = "A";</a:t>
            </a:r>
          </a:p>
          <a:p>
            <a:r>
              <a:rPr lang="en-US" altLang="en-US" sz="2315" b="1"/>
              <a:t>   String s3 = "I got an " + s2 + " in " + s1 + s2;</a:t>
            </a:r>
          </a:p>
          <a:p>
            <a:endParaRPr lang="en-US" altLang="en-US" sz="2315" b="1"/>
          </a:p>
          <a:p>
            <a:r>
              <a:rPr lang="en-US" altLang="en-US" sz="2315" b="1"/>
              <a:t>   println(s3);</a:t>
            </a:r>
          </a:p>
          <a:p>
            <a:r>
              <a:rPr lang="en-US" altLang="en-US" sz="2315" b="1"/>
              <a:t>}</a:t>
            </a:r>
          </a:p>
          <a:p>
            <a:endParaRPr lang="en-US" altLang="en-US" sz="2315" b="1"/>
          </a:p>
          <a:p>
            <a:endParaRPr lang="en-US" altLang="en-US" sz="2315" b="1"/>
          </a:p>
        </p:txBody>
      </p:sp>
      <p:sp>
        <p:nvSpPr>
          <p:cNvPr id="7172" name="Rectangle 3"/>
          <p:cNvSpPr>
            <a:spLocks noChangeArrowheads="1"/>
          </p:cNvSpPr>
          <p:nvPr/>
        </p:nvSpPr>
        <p:spPr bwMode="auto">
          <a:xfrm>
            <a:off x="504507" y="5039783"/>
            <a:ext cx="8987614" cy="839964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2646" b="1"/>
              <a:t>I got an A in CS106A</a:t>
            </a:r>
            <a:endParaRPr lang="en-US" altLang="en-US" sz="1764" b="1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S</a:t>
            </a:r>
            <a:r>
              <a:rPr lang="en-US" dirty="0" smtClean="0">
                <a:latin typeface="Calibri"/>
                <a:cs typeface="Calibri"/>
              </a:rPr>
              <a:t>trings are often made through concatenation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45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idx="1"/>
          </p:nvPr>
        </p:nvSpPr>
        <p:spPr>
          <a:xfrm>
            <a:off x="503238" y="1341437"/>
            <a:ext cx="9070975" cy="5318125"/>
          </a:xfrm>
          <a:ln/>
        </p:spPr>
        <p:txBody>
          <a:bodyPr>
            <a:normAutofit lnSpcReduction="10000"/>
          </a:bodyPr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Java strings are </a:t>
            </a:r>
            <a:r>
              <a:rPr lang="en-US" altLang="en-US" b="1" i="1">
                <a:solidFill>
                  <a:srgbClr val="0000FF"/>
                </a:solidFill>
              </a:rPr>
              <a:t>immutable</a:t>
            </a:r>
            <a:r>
              <a:rPr lang="en-US" altLang="en-US"/>
              <a:t>: once a string has been created, its contents cannot change.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To change a string: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Create a new string holding the new value you want it to have.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Reassign the </a:t>
            </a:r>
            <a:r>
              <a:rPr lang="en-US" altLang="en-US" dirty="0">
                <a:latin typeface="Ubuntu Mono" charset="0"/>
              </a:rPr>
              <a:t>String</a:t>
            </a:r>
            <a:r>
              <a:rPr lang="en-US" altLang="en-US" dirty="0"/>
              <a:t> variable to hold the new value.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i="1" dirty="0">
                <a:solidFill>
                  <a:srgbClr val="0000FF"/>
                </a:solidFill>
              </a:rPr>
              <a:t>Important consequence:</a:t>
            </a:r>
            <a:r>
              <a:rPr lang="en-US" altLang="en-US" dirty="0"/>
              <a:t> if you pass a </a:t>
            </a:r>
            <a:r>
              <a:rPr lang="en-US" altLang="en-US" dirty="0">
                <a:latin typeface="Ubuntu Mono" charset="0"/>
              </a:rPr>
              <a:t>String</a:t>
            </a:r>
            <a:r>
              <a:rPr lang="en-US" altLang="en-US" dirty="0"/>
              <a:t> into a method, that method cannot modify that string.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Strings are Immutable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0406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668712" y="2103437"/>
            <a:ext cx="5827533" cy="179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latin typeface="+mn-lt"/>
                <a:cs typeface="Courier"/>
              </a:rPr>
              <a:t>Many string algorithms use the “loop and construct” pattern.</a:t>
            </a:r>
            <a:endParaRPr lang="en-US" sz="3968" dirty="0">
              <a:latin typeface="+mn-lt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8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112" y="274637"/>
            <a:ext cx="76835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548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16391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16392" name="AutoShape 8"/>
          <p:cNvSpPr>
            <a:spLocks noChangeArrowheads="1"/>
          </p:cNvSpPr>
          <p:nvPr/>
        </p:nvSpPr>
        <p:spPr bwMode="auto">
          <a:xfrm>
            <a:off x="7543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4845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16391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16392" name="AutoShape 8"/>
          <p:cNvSpPr>
            <a:spLocks noChangeArrowheads="1"/>
          </p:cNvSpPr>
          <p:nvPr/>
        </p:nvSpPr>
        <p:spPr bwMode="auto">
          <a:xfrm>
            <a:off x="7543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3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438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4712" y="4237037"/>
            <a:ext cx="3227667" cy="21585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0811" y="4000158"/>
            <a:ext cx="1708634" cy="2371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016" y="1417019"/>
            <a:ext cx="2453213" cy="17366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7953" y="2802139"/>
            <a:ext cx="2335743" cy="19440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45797" y="6459204"/>
            <a:ext cx="184358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(Distributor)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34919" y="1012834"/>
            <a:ext cx="151836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Counterfeiter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240347" y="2395019"/>
            <a:ext cx="67197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889" b="98000" l="25500" r="76917">
                        <a14:foregroundMark x1="39417" y1="19222" x2="58750" y2="46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1003" y="2829215"/>
            <a:ext cx="2556004" cy="1917003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937982" y="2662606"/>
            <a:ext cx="1874977" cy="975038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843477" y="3825151"/>
            <a:ext cx="2056981" cy="1305539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137979" y="1890420"/>
            <a:ext cx="1757212" cy="3247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46" dirty="0">
                <a:solidFill>
                  <a:schemeClr val="accent3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smtClean="0">
                <a:latin typeface="Calibri"/>
                <a:cs typeface="Calibri"/>
              </a:rPr>
              <a:t>Underlying Puzzle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601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17414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17415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17416" name="AutoShape 8"/>
          <p:cNvSpPr>
            <a:spLocks noChangeArrowheads="1"/>
          </p:cNvSpPr>
          <p:nvPr/>
        </p:nvSpPr>
        <p:spPr bwMode="auto">
          <a:xfrm>
            <a:off x="6400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7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6627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18439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18440" name="AutoShape 8"/>
          <p:cNvSpPr>
            <a:spLocks noChangeArrowheads="1"/>
          </p:cNvSpPr>
          <p:nvPr/>
        </p:nvSpPr>
        <p:spPr bwMode="auto">
          <a:xfrm>
            <a:off x="6400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1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18442" name="Rectangle 10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80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19462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19463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19464" name="AutoShape 8"/>
          <p:cNvSpPr>
            <a:spLocks noChangeArrowheads="1"/>
          </p:cNvSpPr>
          <p:nvPr/>
        </p:nvSpPr>
        <p:spPr bwMode="auto">
          <a:xfrm>
            <a:off x="5257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5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19466" name="Rectangle 10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3749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0486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0488" name="AutoShape 8"/>
          <p:cNvSpPr>
            <a:spLocks noChangeArrowheads="1"/>
          </p:cNvSpPr>
          <p:nvPr/>
        </p:nvSpPr>
        <p:spPr bwMode="auto">
          <a:xfrm>
            <a:off x="5257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9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0490" name="Rectangle 10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0491" name="Rectangle 11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4365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1510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1511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1512" name="AutoShape 8"/>
          <p:cNvSpPr>
            <a:spLocks noChangeArrowheads="1"/>
          </p:cNvSpPr>
          <p:nvPr/>
        </p:nvSpPr>
        <p:spPr bwMode="auto">
          <a:xfrm>
            <a:off x="4114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3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1514" name="Rectangle 10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1515" name="Rectangle 11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394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2536" name="AutoShape 8"/>
          <p:cNvSpPr>
            <a:spLocks noChangeArrowheads="1"/>
          </p:cNvSpPr>
          <p:nvPr/>
        </p:nvSpPr>
        <p:spPr bwMode="auto">
          <a:xfrm>
            <a:off x="4114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2538" name="Rectangle 10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2539" name="Rectangle 11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2540" name="Rectangle 12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7890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3560" name="AutoShape 8"/>
          <p:cNvSpPr>
            <a:spLocks noChangeArrowheads="1"/>
          </p:cNvSpPr>
          <p:nvPr/>
        </p:nvSpPr>
        <p:spPr bwMode="auto">
          <a:xfrm>
            <a:off x="2971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1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3562" name="Rectangle 10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3563" name="Rectangle 11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3564" name="Rectangle 12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248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4582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4584" name="AutoShape 8"/>
          <p:cNvSpPr>
            <a:spLocks noChangeArrowheads="1"/>
          </p:cNvSpPr>
          <p:nvPr/>
        </p:nvSpPr>
        <p:spPr bwMode="auto">
          <a:xfrm>
            <a:off x="2971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4586" name="Rectangle 10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4587" name="Rectangle 11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4588" name="Rectangle 12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6172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7288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5607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5608" name="AutoShape 8"/>
          <p:cNvSpPr>
            <a:spLocks noChangeArrowheads="1"/>
          </p:cNvSpPr>
          <p:nvPr/>
        </p:nvSpPr>
        <p:spPr bwMode="auto">
          <a:xfrm>
            <a:off x="1828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5610" name="Rectangle 10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5611" name="Rectangle 11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5612" name="Rectangle 12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5613" name="Rectangle 13"/>
          <p:cNvSpPr>
            <a:spLocks noChangeArrowheads="1"/>
          </p:cNvSpPr>
          <p:nvPr/>
        </p:nvSpPr>
        <p:spPr bwMode="auto">
          <a:xfrm>
            <a:off x="6172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5787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6630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6632" name="AutoShape 8"/>
          <p:cNvSpPr>
            <a:spLocks noChangeArrowheads="1"/>
          </p:cNvSpPr>
          <p:nvPr/>
        </p:nvSpPr>
        <p:spPr bwMode="auto">
          <a:xfrm>
            <a:off x="1828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3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6634" name="Rectangle 10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6635" name="Rectangle 11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6636" name="Rectangle 12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6637" name="Rectangle 13"/>
          <p:cNvSpPr>
            <a:spLocks noChangeArrowheads="1"/>
          </p:cNvSpPr>
          <p:nvPr/>
        </p:nvSpPr>
        <p:spPr bwMode="auto">
          <a:xfrm>
            <a:off x="6172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6638" name="Rectangle 14"/>
          <p:cNvSpPr>
            <a:spLocks noChangeArrowheads="1"/>
          </p:cNvSpPr>
          <p:nvPr/>
        </p:nvSpPr>
        <p:spPr bwMode="auto">
          <a:xfrm>
            <a:off x="7315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5747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solidFill>
                  <a:schemeClr val="bg1"/>
                </a:solidFill>
                <a:latin typeface="Courier"/>
                <a:cs typeface="Courier"/>
              </a:rPr>
              <a:t>Revisit this on Wednesday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92341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7656" name="Rectangle 8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7658" name="Rectangle 10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7659" name="Rectangle 11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7660" name="Rectangle 12"/>
          <p:cNvSpPr>
            <a:spLocks noChangeArrowheads="1"/>
          </p:cNvSpPr>
          <p:nvPr/>
        </p:nvSpPr>
        <p:spPr bwMode="auto">
          <a:xfrm>
            <a:off x="6172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7661" name="Rectangle 13"/>
          <p:cNvSpPr>
            <a:spLocks noChangeArrowheads="1"/>
          </p:cNvSpPr>
          <p:nvPr/>
        </p:nvSpPr>
        <p:spPr bwMode="auto">
          <a:xfrm>
            <a:off x="7315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3348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8680" name="AutoShape 8"/>
          <p:cNvSpPr>
            <a:spLocks noChangeArrowheads="1"/>
          </p:cNvSpPr>
          <p:nvPr/>
        </p:nvSpPr>
        <p:spPr bwMode="auto">
          <a:xfrm>
            <a:off x="1828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1794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8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9704" name="Rectangle 8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9705" name="AutoShape 9"/>
          <p:cNvSpPr>
            <a:spLocks noChangeArrowheads="1"/>
          </p:cNvSpPr>
          <p:nvPr/>
        </p:nvSpPr>
        <p:spPr bwMode="auto">
          <a:xfrm>
            <a:off x="2971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9449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30728" name="Rectangle 8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0729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0730" name="AutoShape 10"/>
          <p:cNvSpPr>
            <a:spLocks noChangeArrowheads="1"/>
          </p:cNvSpPr>
          <p:nvPr/>
        </p:nvSpPr>
        <p:spPr bwMode="auto">
          <a:xfrm>
            <a:off x="4114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5845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1750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1753" name="Rectangle 9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1754" name="Rectangle 10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1755" name="AutoShape 11"/>
          <p:cNvSpPr>
            <a:spLocks noChangeArrowheads="1"/>
          </p:cNvSpPr>
          <p:nvPr/>
        </p:nvSpPr>
        <p:spPr bwMode="auto">
          <a:xfrm>
            <a:off x="5257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9469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2774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2775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32776" name="Rectangle 8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2777" name="Rectangle 9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2778" name="Rectangle 10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2779" name="Rectangle 11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2780" name="AutoShape 12"/>
          <p:cNvSpPr>
            <a:spLocks noChangeArrowheads="1"/>
          </p:cNvSpPr>
          <p:nvPr/>
        </p:nvSpPr>
        <p:spPr bwMode="auto">
          <a:xfrm>
            <a:off x="6400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8714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3798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3799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33800" name="Rectangle 8"/>
          <p:cNvSpPr>
            <a:spLocks noChangeArrowheads="1"/>
          </p:cNvSpPr>
          <p:nvPr/>
        </p:nvSpPr>
        <p:spPr bwMode="auto">
          <a:xfrm>
            <a:off x="6172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3801" name="Rectangle 9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3802" name="Rectangle 10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3803" name="Rectangle 11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3804" name="Rectangle 12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3805" name="AutoShape 13"/>
          <p:cNvSpPr>
            <a:spLocks noChangeArrowheads="1"/>
          </p:cNvSpPr>
          <p:nvPr/>
        </p:nvSpPr>
        <p:spPr bwMode="auto">
          <a:xfrm>
            <a:off x="7543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0696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34824" name="Rectangle 8"/>
          <p:cNvSpPr>
            <a:spLocks noChangeArrowheads="1"/>
          </p:cNvSpPr>
          <p:nvPr/>
        </p:nvSpPr>
        <p:spPr bwMode="auto">
          <a:xfrm>
            <a:off x="7315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6172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4826" name="Rectangle 10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4827" name="Rectangle 11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4828" name="Rectangle 12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4829" name="Rectangle 13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2662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588503" y="1217947"/>
            <a:ext cx="8814372" cy="256189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 algn="ctr"/>
            <a:endParaRPr lang="en-US" altLang="en-US" sz="1764">
              <a:latin typeface="Times New Roman" charset="0"/>
            </a:endParaRP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714498" y="1287945"/>
            <a:ext cx="8777623" cy="160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altLang="en-US" sz="1764" b="1" noProof="1"/>
              <a:t>public void run() {</a:t>
            </a:r>
          </a:p>
          <a:p>
            <a:r>
              <a:rPr altLang="en-US" sz="1764" b="1" noProof="1"/>
              <a:t>   println("This program reverses a string.");</a:t>
            </a:r>
          </a:p>
          <a:p>
            <a:r>
              <a:rPr altLang="en-US" sz="1764" b="1" noProof="1"/>
              <a:t>   String str = readLine("Enter a string: ");</a:t>
            </a:r>
          </a:p>
          <a:p>
            <a:r>
              <a:rPr altLang="en-US" sz="1764" b="1" noProof="1"/>
              <a:t>   String rev = reverseString(str);</a:t>
            </a:r>
          </a:p>
          <a:p>
            <a:r>
              <a:rPr altLang="en-US" sz="1764" b="1" noProof="1"/>
              <a:t>   println(str + " spelled backwards is " + rev);</a:t>
            </a:r>
          </a:p>
          <a:p>
            <a:r>
              <a:rPr lang="en-US" altLang="en-US" sz="1764" b="1"/>
              <a:t>}</a:t>
            </a:r>
            <a:endParaRPr altLang="en-US" sz="1764" b="1" noProof="1"/>
          </a:p>
        </p:txBody>
      </p:sp>
      <p:grpSp>
        <p:nvGrpSpPr>
          <p:cNvPr id="9221" name="Group 5"/>
          <p:cNvGrpSpPr>
            <a:grpSpLocks/>
          </p:cNvGrpSpPr>
          <p:nvPr/>
        </p:nvGrpSpPr>
        <p:grpSpPr bwMode="auto">
          <a:xfrm>
            <a:off x="2061940" y="5179777"/>
            <a:ext cx="5954995" cy="1811173"/>
            <a:chOff x="1178" y="2960"/>
            <a:chExt cx="3403" cy="1035"/>
          </a:xfrm>
        </p:grpSpPr>
        <p:pic>
          <p:nvPicPr>
            <p:cNvPr id="9308" name="Picture 6" descr="Conso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8" y="2976"/>
              <a:ext cx="3403" cy="1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09" name="Text Box 7"/>
            <p:cNvSpPr txBox="1">
              <a:spLocks noChangeArrowheads="1"/>
            </p:cNvSpPr>
            <p:nvPr/>
          </p:nvSpPr>
          <p:spPr bwMode="auto">
            <a:xfrm>
              <a:off x="1200" y="2960"/>
              <a:ext cx="3360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r>
                <a:rPr lang="en-US" altLang="en-US" sz="1102" b="1">
                  <a:solidFill>
                    <a:srgbClr val="333333"/>
                  </a:solidFill>
                  <a:latin typeface="Helvetica" charset="0"/>
                </a:rPr>
                <a:t>ReverseString</a:t>
              </a:r>
              <a:endParaRPr lang="en-US" altLang="en-US" sz="1102">
                <a:solidFill>
                  <a:srgbClr val="333333"/>
                </a:solidFill>
                <a:latin typeface="Charcoal CY" charset="0"/>
              </a:endParaRPr>
            </a:p>
          </p:txBody>
        </p:sp>
      </p:grpSp>
      <p:sp>
        <p:nvSpPr>
          <p:cNvPr id="9222" name="Rectangle 8"/>
          <p:cNvSpPr>
            <a:spLocks noChangeArrowheads="1"/>
          </p:cNvSpPr>
          <p:nvPr/>
        </p:nvSpPr>
        <p:spPr bwMode="auto">
          <a:xfrm>
            <a:off x="7544455" y="3233860"/>
            <a:ext cx="1625680" cy="4199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9223" name="Text Box 9"/>
          <p:cNvSpPr txBox="1">
            <a:spLocks noChangeArrowheads="1"/>
          </p:cNvSpPr>
          <p:nvPr/>
        </p:nvSpPr>
        <p:spPr bwMode="auto">
          <a:xfrm>
            <a:off x="7561954" y="2911874"/>
            <a:ext cx="1608180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1764" b="1"/>
              <a:t>str</a:t>
            </a:r>
          </a:p>
        </p:txBody>
      </p:sp>
      <p:sp>
        <p:nvSpPr>
          <p:cNvPr id="324618" name="Rectangle 10"/>
          <p:cNvSpPr>
            <a:spLocks noChangeArrowheads="1"/>
          </p:cNvSpPr>
          <p:nvPr/>
        </p:nvSpPr>
        <p:spPr bwMode="auto">
          <a:xfrm>
            <a:off x="1148479" y="1601181"/>
            <a:ext cx="5935745" cy="2799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19" name="Rectangle 11"/>
          <p:cNvSpPr>
            <a:spLocks noChangeArrowheads="1"/>
          </p:cNvSpPr>
          <p:nvPr/>
        </p:nvSpPr>
        <p:spPr bwMode="auto">
          <a:xfrm>
            <a:off x="1148479" y="2064626"/>
            <a:ext cx="4437809" cy="2834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20" name="Rectangle 12"/>
          <p:cNvSpPr>
            <a:spLocks noChangeArrowheads="1"/>
          </p:cNvSpPr>
          <p:nvPr/>
        </p:nvSpPr>
        <p:spPr bwMode="auto">
          <a:xfrm>
            <a:off x="2912404" y="2064626"/>
            <a:ext cx="2446395" cy="2904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21" name="Text Box 13"/>
          <p:cNvSpPr txBox="1">
            <a:spLocks noChangeArrowheads="1"/>
          </p:cNvSpPr>
          <p:nvPr/>
        </p:nvSpPr>
        <p:spPr bwMode="auto">
          <a:xfrm>
            <a:off x="7542705" y="3261859"/>
            <a:ext cx="1615181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764" b="1"/>
              <a:t>STRESSED</a:t>
            </a:r>
            <a:endParaRPr lang="en-US" altLang="en-US" sz="1764">
              <a:latin typeface="Times New Roman" charset="0"/>
            </a:endParaRPr>
          </a:p>
        </p:txBody>
      </p:sp>
      <p:sp>
        <p:nvSpPr>
          <p:cNvPr id="324622" name="Text Box 14"/>
          <p:cNvSpPr txBox="1">
            <a:spLocks noChangeArrowheads="1"/>
          </p:cNvSpPr>
          <p:nvPr/>
        </p:nvSpPr>
        <p:spPr bwMode="auto">
          <a:xfrm>
            <a:off x="2079439" y="5417767"/>
            <a:ext cx="5543762" cy="31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43" b="1"/>
              <a:t>This program reverses a string.</a:t>
            </a:r>
          </a:p>
        </p:txBody>
      </p:sp>
      <p:sp>
        <p:nvSpPr>
          <p:cNvPr id="324623" name="Text Box 15"/>
          <p:cNvSpPr txBox="1">
            <a:spLocks noChangeArrowheads="1"/>
          </p:cNvSpPr>
          <p:nvPr/>
        </p:nvSpPr>
        <p:spPr bwMode="auto">
          <a:xfrm>
            <a:off x="2079439" y="5879747"/>
            <a:ext cx="5543762" cy="31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43" b="1"/>
              <a:t>STRESSED spelled backwards is DESSERTS</a:t>
            </a:r>
          </a:p>
        </p:txBody>
      </p:sp>
      <p:sp>
        <p:nvSpPr>
          <p:cNvPr id="324624" name="Text Box 16"/>
          <p:cNvSpPr txBox="1">
            <a:spLocks noChangeArrowheads="1"/>
          </p:cNvSpPr>
          <p:nvPr/>
        </p:nvSpPr>
        <p:spPr bwMode="auto">
          <a:xfrm>
            <a:off x="3979858" y="5641758"/>
            <a:ext cx="2488393" cy="31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43" b="1">
                <a:solidFill>
                  <a:schemeClr val="accent2"/>
                </a:solidFill>
              </a:rPr>
              <a:t>STRESSED</a:t>
            </a:r>
          </a:p>
        </p:txBody>
      </p:sp>
      <p:sp>
        <p:nvSpPr>
          <p:cNvPr id="324625" name="Text Box 17"/>
          <p:cNvSpPr txBox="1">
            <a:spLocks noChangeArrowheads="1"/>
          </p:cNvSpPr>
          <p:nvPr/>
        </p:nvSpPr>
        <p:spPr bwMode="auto">
          <a:xfrm>
            <a:off x="2086439" y="5648757"/>
            <a:ext cx="5543762" cy="31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43" b="1"/>
              <a:t>Enter a string: </a:t>
            </a:r>
          </a:p>
        </p:txBody>
      </p:sp>
      <p:sp>
        <p:nvSpPr>
          <p:cNvPr id="324626" name="Rectangle 18"/>
          <p:cNvSpPr>
            <a:spLocks noChangeArrowheads="1"/>
          </p:cNvSpPr>
          <p:nvPr/>
        </p:nvSpPr>
        <p:spPr bwMode="auto">
          <a:xfrm>
            <a:off x="1148480" y="1798637"/>
            <a:ext cx="5724004" cy="2799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27" name="Rectangle 19"/>
          <p:cNvSpPr>
            <a:spLocks noChangeArrowheads="1"/>
          </p:cNvSpPr>
          <p:nvPr/>
        </p:nvSpPr>
        <p:spPr bwMode="auto">
          <a:xfrm>
            <a:off x="2887905" y="1798637"/>
            <a:ext cx="3828835" cy="267739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28" name="Rectangle 20"/>
          <p:cNvSpPr>
            <a:spLocks noChangeArrowheads="1"/>
          </p:cNvSpPr>
          <p:nvPr/>
        </p:nvSpPr>
        <p:spPr bwMode="auto">
          <a:xfrm>
            <a:off x="1144979" y="2332364"/>
            <a:ext cx="6294480" cy="29923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9235" name="Rectangle 21"/>
          <p:cNvSpPr>
            <a:spLocks noChangeArrowheads="1"/>
          </p:cNvSpPr>
          <p:nvPr/>
        </p:nvSpPr>
        <p:spPr bwMode="auto">
          <a:xfrm>
            <a:off x="5696535" y="3233860"/>
            <a:ext cx="1625680" cy="4199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9236" name="Text Box 22"/>
          <p:cNvSpPr txBox="1">
            <a:spLocks noChangeArrowheads="1"/>
          </p:cNvSpPr>
          <p:nvPr/>
        </p:nvSpPr>
        <p:spPr bwMode="auto">
          <a:xfrm>
            <a:off x="5714034" y="2834592"/>
            <a:ext cx="1608180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1764" b="1"/>
              <a:t>rev</a:t>
            </a:r>
          </a:p>
        </p:txBody>
      </p:sp>
      <p:sp>
        <p:nvSpPr>
          <p:cNvPr id="324631" name="Text Box 23"/>
          <p:cNvSpPr txBox="1">
            <a:spLocks noChangeArrowheads="1"/>
          </p:cNvSpPr>
          <p:nvPr/>
        </p:nvSpPr>
        <p:spPr bwMode="auto">
          <a:xfrm>
            <a:off x="5694784" y="3261859"/>
            <a:ext cx="1615181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764" b="1"/>
              <a:t>DESSERTS</a:t>
            </a:r>
            <a:endParaRPr lang="en-US" altLang="en-US" sz="1764">
              <a:latin typeface="Times New Roman" charset="0"/>
            </a:endParaRPr>
          </a:p>
        </p:txBody>
      </p:sp>
      <p:grpSp>
        <p:nvGrpSpPr>
          <p:cNvPr id="3" name="Group 24"/>
          <p:cNvGrpSpPr>
            <a:grpSpLocks/>
          </p:cNvGrpSpPr>
          <p:nvPr/>
        </p:nvGrpSpPr>
        <p:grpSpPr bwMode="auto">
          <a:xfrm>
            <a:off x="770496" y="1625680"/>
            <a:ext cx="8903617" cy="3134115"/>
            <a:chOff x="336" y="696"/>
            <a:chExt cx="5088" cy="1791"/>
          </a:xfrm>
        </p:grpSpPr>
        <p:sp>
          <p:nvSpPr>
            <p:cNvPr id="9300" name="Rectangle 25"/>
            <p:cNvSpPr>
              <a:spLocks noChangeArrowheads="1"/>
            </p:cNvSpPr>
            <p:nvPr/>
          </p:nvSpPr>
          <p:spPr bwMode="auto">
            <a:xfrm>
              <a:off x="336" y="696"/>
              <a:ext cx="5040" cy="17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301" name="Text Box 26"/>
            <p:cNvSpPr txBox="1">
              <a:spLocks noChangeArrowheads="1"/>
            </p:cNvSpPr>
            <p:nvPr/>
          </p:nvSpPr>
          <p:spPr bwMode="auto">
            <a:xfrm>
              <a:off x="408" y="736"/>
              <a:ext cx="5016" cy="1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r>
                <a:rPr lang="en-US" altLang="en-US" sz="1764" b="1"/>
                <a:t>private String reverseString(String str) {</a:t>
              </a:r>
            </a:p>
            <a:p>
              <a:r>
                <a:rPr lang="en-US" altLang="en-US" sz="1764" b="1"/>
                <a:t>   String result = "";</a:t>
              </a:r>
            </a:p>
            <a:p>
              <a:r>
                <a:rPr lang="en-US" altLang="en-US" sz="1764" b="1"/>
                <a:t>   for ( int i = 0; i &lt; str.length(); i++ ) {</a:t>
              </a:r>
            </a:p>
            <a:p>
              <a:r>
                <a:rPr lang="en-US" altLang="en-US" sz="1764" b="1"/>
                <a:t>      result = str.charAt(i) + result;</a:t>
              </a:r>
            </a:p>
            <a:p>
              <a:r>
                <a:rPr lang="en-US" altLang="en-US" sz="1764" b="1"/>
                <a:t>   }</a:t>
              </a:r>
            </a:p>
            <a:p>
              <a:r>
                <a:rPr lang="en-US" altLang="en-US" sz="1764" b="1"/>
                <a:t>   return result;</a:t>
              </a:r>
            </a:p>
            <a:p>
              <a:r>
                <a:rPr lang="en-US" altLang="en-US" sz="1764" b="1"/>
                <a:t>}</a:t>
              </a:r>
            </a:p>
            <a:p>
              <a:endParaRPr altLang="en-US" sz="1764" b="1" noProof="1"/>
            </a:p>
          </p:txBody>
        </p:sp>
        <p:sp>
          <p:nvSpPr>
            <p:cNvPr id="9302" name="Text Box 27"/>
            <p:cNvSpPr txBox="1">
              <a:spLocks noChangeArrowheads="1"/>
            </p:cNvSpPr>
            <p:nvPr/>
          </p:nvSpPr>
          <p:spPr bwMode="auto">
            <a:xfrm>
              <a:off x="4632" y="1984"/>
              <a:ext cx="648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r>
                <a:rPr lang="en-US" altLang="en-US" sz="1764" b="1"/>
                <a:t>i</a:t>
              </a:r>
            </a:p>
          </p:txBody>
        </p:sp>
        <p:sp>
          <p:nvSpPr>
            <p:cNvPr id="9303" name="Text Box 28"/>
            <p:cNvSpPr txBox="1">
              <a:spLocks noChangeArrowheads="1"/>
            </p:cNvSpPr>
            <p:nvPr/>
          </p:nvSpPr>
          <p:spPr bwMode="auto">
            <a:xfrm>
              <a:off x="3617" y="1984"/>
              <a:ext cx="919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r>
                <a:rPr lang="en-US" altLang="en-US" sz="1764" b="1"/>
                <a:t>str</a:t>
              </a:r>
            </a:p>
          </p:txBody>
        </p:sp>
        <p:sp>
          <p:nvSpPr>
            <p:cNvPr id="9304" name="Text Box 29"/>
            <p:cNvSpPr txBox="1">
              <a:spLocks noChangeArrowheads="1"/>
            </p:cNvSpPr>
            <p:nvPr/>
          </p:nvSpPr>
          <p:spPr bwMode="auto">
            <a:xfrm>
              <a:off x="2561" y="1984"/>
              <a:ext cx="919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r>
                <a:rPr lang="en-US" altLang="en-US" sz="1764" b="1"/>
                <a:t>result</a:t>
              </a:r>
            </a:p>
          </p:txBody>
        </p:sp>
        <p:sp>
          <p:nvSpPr>
            <p:cNvPr id="9305" name="Rectangle 30"/>
            <p:cNvSpPr>
              <a:spLocks noChangeArrowheads="1"/>
            </p:cNvSpPr>
            <p:nvPr/>
          </p:nvSpPr>
          <p:spPr bwMode="auto">
            <a:xfrm>
              <a:off x="3607" y="2168"/>
              <a:ext cx="929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306" name="Rectangle 31"/>
            <p:cNvSpPr>
              <a:spLocks noChangeArrowheads="1"/>
            </p:cNvSpPr>
            <p:nvPr/>
          </p:nvSpPr>
          <p:spPr bwMode="auto">
            <a:xfrm>
              <a:off x="4656" y="216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307" name="Rectangle 32"/>
            <p:cNvSpPr>
              <a:spLocks noChangeArrowheads="1"/>
            </p:cNvSpPr>
            <p:nvPr/>
          </p:nvSpPr>
          <p:spPr bwMode="auto">
            <a:xfrm>
              <a:off x="2551" y="2168"/>
              <a:ext cx="929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</p:grpSp>
      <p:sp>
        <p:nvSpPr>
          <p:cNvPr id="324641" name="Text Box 33"/>
          <p:cNvSpPr txBox="1">
            <a:spLocks noChangeArrowheads="1"/>
          </p:cNvSpPr>
          <p:nvPr/>
        </p:nvSpPr>
        <p:spPr bwMode="auto">
          <a:xfrm>
            <a:off x="6492750" y="4229568"/>
            <a:ext cx="1615181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764" b="1"/>
              <a:t>STRESSED</a:t>
            </a:r>
            <a:endParaRPr lang="en-US" altLang="en-US" sz="1764">
              <a:latin typeface="Times New Roman" charset="0"/>
            </a:endParaRPr>
          </a:p>
        </p:txBody>
      </p:sp>
      <p:sp>
        <p:nvSpPr>
          <p:cNvPr id="324642" name="Rectangle 34"/>
          <p:cNvSpPr>
            <a:spLocks noChangeArrowheads="1"/>
          </p:cNvSpPr>
          <p:nvPr/>
        </p:nvSpPr>
        <p:spPr bwMode="auto">
          <a:xfrm>
            <a:off x="1330472" y="1931632"/>
            <a:ext cx="2684385" cy="28523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43" name="Rectangle 35"/>
          <p:cNvSpPr>
            <a:spLocks noChangeArrowheads="1"/>
          </p:cNvSpPr>
          <p:nvPr/>
        </p:nvSpPr>
        <p:spPr bwMode="auto">
          <a:xfrm>
            <a:off x="1330472" y="3006086"/>
            <a:ext cx="2015913" cy="264239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grpSp>
        <p:nvGrpSpPr>
          <p:cNvPr id="4" name="Group 36"/>
          <p:cNvGrpSpPr>
            <a:grpSpLocks/>
          </p:cNvGrpSpPr>
          <p:nvPr/>
        </p:nvGrpSpPr>
        <p:grpSpPr bwMode="auto">
          <a:xfrm>
            <a:off x="8330171" y="4229570"/>
            <a:ext cx="1079704" cy="346485"/>
            <a:chOff x="4992" y="2632"/>
            <a:chExt cx="617" cy="198"/>
          </a:xfrm>
        </p:grpSpPr>
        <p:sp>
          <p:nvSpPr>
            <p:cNvPr id="9298" name="Rectangle 37"/>
            <p:cNvSpPr>
              <a:spLocks noChangeArrowheads="1"/>
            </p:cNvSpPr>
            <p:nvPr/>
          </p:nvSpPr>
          <p:spPr bwMode="auto">
            <a:xfrm>
              <a:off x="5040" y="264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99" name="Text Box 38"/>
            <p:cNvSpPr txBox="1">
              <a:spLocks noChangeArrowheads="1"/>
            </p:cNvSpPr>
            <p:nvPr/>
          </p:nvSpPr>
          <p:spPr bwMode="auto">
            <a:xfrm>
              <a:off x="4992" y="263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0</a:t>
              </a:r>
            </a:p>
          </p:txBody>
        </p:sp>
      </p:grpSp>
      <p:grpSp>
        <p:nvGrpSpPr>
          <p:cNvPr id="5" name="Group 39"/>
          <p:cNvGrpSpPr>
            <a:grpSpLocks/>
          </p:cNvGrpSpPr>
          <p:nvPr/>
        </p:nvGrpSpPr>
        <p:grpSpPr bwMode="auto">
          <a:xfrm>
            <a:off x="8330171" y="4229570"/>
            <a:ext cx="1079704" cy="346485"/>
            <a:chOff x="4985" y="2892"/>
            <a:chExt cx="617" cy="198"/>
          </a:xfrm>
        </p:grpSpPr>
        <p:sp>
          <p:nvSpPr>
            <p:cNvPr id="9296" name="Rectangle 40"/>
            <p:cNvSpPr>
              <a:spLocks noChangeArrowheads="1"/>
            </p:cNvSpPr>
            <p:nvPr/>
          </p:nvSpPr>
          <p:spPr bwMode="auto">
            <a:xfrm>
              <a:off x="5033" y="290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97" name="Text Box 41"/>
            <p:cNvSpPr txBox="1">
              <a:spLocks noChangeArrowheads="1"/>
            </p:cNvSpPr>
            <p:nvPr/>
          </p:nvSpPr>
          <p:spPr bwMode="auto">
            <a:xfrm>
              <a:off x="4985" y="289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1</a:t>
              </a:r>
            </a:p>
          </p:txBody>
        </p:sp>
      </p:grpSp>
      <p:grpSp>
        <p:nvGrpSpPr>
          <p:cNvPr id="6" name="Group 42"/>
          <p:cNvGrpSpPr>
            <a:grpSpLocks/>
          </p:cNvGrpSpPr>
          <p:nvPr/>
        </p:nvGrpSpPr>
        <p:grpSpPr bwMode="auto">
          <a:xfrm>
            <a:off x="8330171" y="4229570"/>
            <a:ext cx="1079704" cy="346485"/>
            <a:chOff x="4978" y="3152"/>
            <a:chExt cx="617" cy="198"/>
          </a:xfrm>
        </p:grpSpPr>
        <p:sp>
          <p:nvSpPr>
            <p:cNvPr id="9294" name="Rectangle 43"/>
            <p:cNvSpPr>
              <a:spLocks noChangeArrowheads="1"/>
            </p:cNvSpPr>
            <p:nvPr/>
          </p:nvSpPr>
          <p:spPr bwMode="auto">
            <a:xfrm>
              <a:off x="5026" y="316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95" name="Text Box 44"/>
            <p:cNvSpPr txBox="1">
              <a:spLocks noChangeArrowheads="1"/>
            </p:cNvSpPr>
            <p:nvPr/>
          </p:nvSpPr>
          <p:spPr bwMode="auto">
            <a:xfrm>
              <a:off x="4978" y="315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2</a:t>
              </a:r>
            </a:p>
          </p:txBody>
        </p:sp>
      </p:grpSp>
      <p:grpSp>
        <p:nvGrpSpPr>
          <p:cNvPr id="7" name="Group 45"/>
          <p:cNvGrpSpPr>
            <a:grpSpLocks/>
          </p:cNvGrpSpPr>
          <p:nvPr/>
        </p:nvGrpSpPr>
        <p:grpSpPr bwMode="auto">
          <a:xfrm>
            <a:off x="8330171" y="4229570"/>
            <a:ext cx="1079704" cy="346485"/>
            <a:chOff x="4971" y="3412"/>
            <a:chExt cx="617" cy="198"/>
          </a:xfrm>
        </p:grpSpPr>
        <p:sp>
          <p:nvSpPr>
            <p:cNvPr id="9292" name="Rectangle 46"/>
            <p:cNvSpPr>
              <a:spLocks noChangeArrowheads="1"/>
            </p:cNvSpPr>
            <p:nvPr/>
          </p:nvSpPr>
          <p:spPr bwMode="auto">
            <a:xfrm>
              <a:off x="5019" y="342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93" name="Text Box 47"/>
            <p:cNvSpPr txBox="1">
              <a:spLocks noChangeArrowheads="1"/>
            </p:cNvSpPr>
            <p:nvPr/>
          </p:nvSpPr>
          <p:spPr bwMode="auto">
            <a:xfrm>
              <a:off x="4971" y="341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3</a:t>
              </a:r>
            </a:p>
          </p:txBody>
        </p:sp>
      </p:grpSp>
      <p:grpSp>
        <p:nvGrpSpPr>
          <p:cNvPr id="8" name="Group 48"/>
          <p:cNvGrpSpPr>
            <a:grpSpLocks/>
          </p:cNvGrpSpPr>
          <p:nvPr/>
        </p:nvGrpSpPr>
        <p:grpSpPr bwMode="auto">
          <a:xfrm>
            <a:off x="8330171" y="4229570"/>
            <a:ext cx="1079704" cy="346485"/>
            <a:chOff x="4964" y="3672"/>
            <a:chExt cx="617" cy="198"/>
          </a:xfrm>
        </p:grpSpPr>
        <p:sp>
          <p:nvSpPr>
            <p:cNvPr id="9290" name="Rectangle 49"/>
            <p:cNvSpPr>
              <a:spLocks noChangeArrowheads="1"/>
            </p:cNvSpPr>
            <p:nvPr/>
          </p:nvSpPr>
          <p:spPr bwMode="auto">
            <a:xfrm>
              <a:off x="5012" y="368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91" name="Text Box 50"/>
            <p:cNvSpPr txBox="1">
              <a:spLocks noChangeArrowheads="1"/>
            </p:cNvSpPr>
            <p:nvPr/>
          </p:nvSpPr>
          <p:spPr bwMode="auto">
            <a:xfrm>
              <a:off x="4964" y="367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4</a:t>
              </a:r>
            </a:p>
          </p:txBody>
        </p:sp>
      </p:grpSp>
      <p:grpSp>
        <p:nvGrpSpPr>
          <p:cNvPr id="9" name="Group 51"/>
          <p:cNvGrpSpPr>
            <a:grpSpLocks/>
          </p:cNvGrpSpPr>
          <p:nvPr/>
        </p:nvGrpSpPr>
        <p:grpSpPr bwMode="auto">
          <a:xfrm>
            <a:off x="8330171" y="4229570"/>
            <a:ext cx="1079704" cy="346485"/>
            <a:chOff x="4957" y="3932"/>
            <a:chExt cx="617" cy="198"/>
          </a:xfrm>
        </p:grpSpPr>
        <p:sp>
          <p:nvSpPr>
            <p:cNvPr id="9288" name="Rectangle 52"/>
            <p:cNvSpPr>
              <a:spLocks noChangeArrowheads="1"/>
            </p:cNvSpPr>
            <p:nvPr/>
          </p:nvSpPr>
          <p:spPr bwMode="auto">
            <a:xfrm>
              <a:off x="5005" y="394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89" name="Text Box 53"/>
            <p:cNvSpPr txBox="1">
              <a:spLocks noChangeArrowheads="1"/>
            </p:cNvSpPr>
            <p:nvPr/>
          </p:nvSpPr>
          <p:spPr bwMode="auto">
            <a:xfrm>
              <a:off x="4957" y="393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5</a:t>
              </a:r>
            </a:p>
          </p:txBody>
        </p:sp>
      </p:grpSp>
      <p:grpSp>
        <p:nvGrpSpPr>
          <p:cNvPr id="10" name="Group 54"/>
          <p:cNvGrpSpPr>
            <a:grpSpLocks/>
          </p:cNvGrpSpPr>
          <p:nvPr/>
        </p:nvGrpSpPr>
        <p:grpSpPr bwMode="auto">
          <a:xfrm>
            <a:off x="8330171" y="4229571"/>
            <a:ext cx="1079704" cy="346485"/>
            <a:chOff x="4950" y="4192"/>
            <a:chExt cx="617" cy="198"/>
          </a:xfrm>
        </p:grpSpPr>
        <p:sp>
          <p:nvSpPr>
            <p:cNvPr id="9286" name="Rectangle 55"/>
            <p:cNvSpPr>
              <a:spLocks noChangeArrowheads="1"/>
            </p:cNvSpPr>
            <p:nvPr/>
          </p:nvSpPr>
          <p:spPr bwMode="auto">
            <a:xfrm>
              <a:off x="4998" y="420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87" name="Text Box 56"/>
            <p:cNvSpPr txBox="1">
              <a:spLocks noChangeArrowheads="1"/>
            </p:cNvSpPr>
            <p:nvPr/>
          </p:nvSpPr>
          <p:spPr bwMode="auto">
            <a:xfrm>
              <a:off x="4950" y="419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6</a:t>
              </a:r>
            </a:p>
          </p:txBody>
        </p:sp>
      </p:grpSp>
      <p:grpSp>
        <p:nvGrpSpPr>
          <p:cNvPr id="11" name="Group 57"/>
          <p:cNvGrpSpPr>
            <a:grpSpLocks/>
          </p:cNvGrpSpPr>
          <p:nvPr/>
        </p:nvGrpSpPr>
        <p:grpSpPr bwMode="auto">
          <a:xfrm>
            <a:off x="8330171" y="4229570"/>
            <a:ext cx="1079704" cy="346485"/>
            <a:chOff x="4943" y="4452"/>
            <a:chExt cx="617" cy="198"/>
          </a:xfrm>
        </p:grpSpPr>
        <p:sp>
          <p:nvSpPr>
            <p:cNvPr id="9284" name="Rectangle 58"/>
            <p:cNvSpPr>
              <a:spLocks noChangeArrowheads="1"/>
            </p:cNvSpPr>
            <p:nvPr/>
          </p:nvSpPr>
          <p:spPr bwMode="auto">
            <a:xfrm>
              <a:off x="4991" y="446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85" name="Text Box 59"/>
            <p:cNvSpPr txBox="1">
              <a:spLocks noChangeArrowheads="1"/>
            </p:cNvSpPr>
            <p:nvPr/>
          </p:nvSpPr>
          <p:spPr bwMode="auto">
            <a:xfrm>
              <a:off x="4943" y="445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7</a:t>
              </a:r>
            </a:p>
          </p:txBody>
        </p:sp>
      </p:grpSp>
      <p:grpSp>
        <p:nvGrpSpPr>
          <p:cNvPr id="12" name="Group 60"/>
          <p:cNvGrpSpPr>
            <a:grpSpLocks/>
          </p:cNvGrpSpPr>
          <p:nvPr/>
        </p:nvGrpSpPr>
        <p:grpSpPr bwMode="auto">
          <a:xfrm>
            <a:off x="8330171" y="4229570"/>
            <a:ext cx="1079704" cy="346485"/>
            <a:chOff x="4943" y="4452"/>
            <a:chExt cx="617" cy="198"/>
          </a:xfrm>
        </p:grpSpPr>
        <p:sp>
          <p:nvSpPr>
            <p:cNvPr id="9282" name="Rectangle 61"/>
            <p:cNvSpPr>
              <a:spLocks noChangeArrowheads="1"/>
            </p:cNvSpPr>
            <p:nvPr/>
          </p:nvSpPr>
          <p:spPr bwMode="auto">
            <a:xfrm>
              <a:off x="4991" y="446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83" name="Text Box 62"/>
            <p:cNvSpPr txBox="1">
              <a:spLocks noChangeArrowheads="1"/>
            </p:cNvSpPr>
            <p:nvPr/>
          </p:nvSpPr>
          <p:spPr bwMode="auto">
            <a:xfrm>
              <a:off x="4943" y="445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8</a:t>
              </a:r>
            </a:p>
          </p:txBody>
        </p:sp>
      </p:grpSp>
      <p:grpSp>
        <p:nvGrpSpPr>
          <p:cNvPr id="13" name="Group 63"/>
          <p:cNvGrpSpPr>
            <a:grpSpLocks/>
          </p:cNvGrpSpPr>
          <p:nvPr/>
        </p:nvGrpSpPr>
        <p:grpSpPr bwMode="auto">
          <a:xfrm>
            <a:off x="4644830" y="4236573"/>
            <a:ext cx="1615181" cy="351735"/>
            <a:chOff x="2646" y="2544"/>
            <a:chExt cx="923" cy="201"/>
          </a:xfrm>
        </p:grpSpPr>
        <p:sp>
          <p:nvSpPr>
            <p:cNvPr id="9280" name="Rectangle 64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81" name="Text Box 65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 b="1"/>
                <a:t>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14" name="Group 66"/>
          <p:cNvGrpSpPr>
            <a:grpSpLocks/>
          </p:cNvGrpSpPr>
          <p:nvPr/>
        </p:nvGrpSpPr>
        <p:grpSpPr bwMode="auto">
          <a:xfrm>
            <a:off x="4644830" y="4236573"/>
            <a:ext cx="1615181" cy="351735"/>
            <a:chOff x="2646" y="2544"/>
            <a:chExt cx="923" cy="201"/>
          </a:xfrm>
        </p:grpSpPr>
        <p:sp>
          <p:nvSpPr>
            <p:cNvPr id="9278" name="Rectangle 67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79" name="Text Box 68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 b="1"/>
                <a:t>TS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15" name="Group 69"/>
          <p:cNvGrpSpPr>
            <a:grpSpLocks/>
          </p:cNvGrpSpPr>
          <p:nvPr/>
        </p:nvGrpSpPr>
        <p:grpSpPr bwMode="auto">
          <a:xfrm>
            <a:off x="4644830" y="4236573"/>
            <a:ext cx="1615181" cy="351735"/>
            <a:chOff x="2646" y="2544"/>
            <a:chExt cx="923" cy="201"/>
          </a:xfrm>
        </p:grpSpPr>
        <p:sp>
          <p:nvSpPr>
            <p:cNvPr id="9276" name="Rectangle 70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77" name="Text Box 71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 b="1"/>
                <a:t>RTS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16" name="Group 72"/>
          <p:cNvGrpSpPr>
            <a:grpSpLocks/>
          </p:cNvGrpSpPr>
          <p:nvPr/>
        </p:nvGrpSpPr>
        <p:grpSpPr bwMode="auto">
          <a:xfrm>
            <a:off x="4644830" y="4236573"/>
            <a:ext cx="1615181" cy="351735"/>
            <a:chOff x="2646" y="2544"/>
            <a:chExt cx="923" cy="201"/>
          </a:xfrm>
        </p:grpSpPr>
        <p:sp>
          <p:nvSpPr>
            <p:cNvPr id="9274" name="Rectangle 73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75" name="Text Box 74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 b="1"/>
                <a:t>ERTS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17" name="Group 75"/>
          <p:cNvGrpSpPr>
            <a:grpSpLocks/>
          </p:cNvGrpSpPr>
          <p:nvPr/>
        </p:nvGrpSpPr>
        <p:grpSpPr bwMode="auto">
          <a:xfrm>
            <a:off x="4644830" y="4236573"/>
            <a:ext cx="1615181" cy="351735"/>
            <a:chOff x="2646" y="2544"/>
            <a:chExt cx="923" cy="201"/>
          </a:xfrm>
        </p:grpSpPr>
        <p:sp>
          <p:nvSpPr>
            <p:cNvPr id="9272" name="Rectangle 76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73" name="Text Box 77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 b="1"/>
                <a:t>SERTS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18" name="Group 78"/>
          <p:cNvGrpSpPr>
            <a:grpSpLocks/>
          </p:cNvGrpSpPr>
          <p:nvPr/>
        </p:nvGrpSpPr>
        <p:grpSpPr bwMode="auto">
          <a:xfrm>
            <a:off x="4644830" y="4236573"/>
            <a:ext cx="1615181" cy="351735"/>
            <a:chOff x="2646" y="2544"/>
            <a:chExt cx="923" cy="201"/>
          </a:xfrm>
        </p:grpSpPr>
        <p:sp>
          <p:nvSpPr>
            <p:cNvPr id="9270" name="Rectangle 79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71" name="Text Box 80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 b="1"/>
                <a:t>SSERTS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19" name="Group 81"/>
          <p:cNvGrpSpPr>
            <a:grpSpLocks/>
          </p:cNvGrpSpPr>
          <p:nvPr/>
        </p:nvGrpSpPr>
        <p:grpSpPr bwMode="auto">
          <a:xfrm>
            <a:off x="4644830" y="4236573"/>
            <a:ext cx="1615181" cy="351735"/>
            <a:chOff x="2646" y="2544"/>
            <a:chExt cx="923" cy="201"/>
          </a:xfrm>
        </p:grpSpPr>
        <p:sp>
          <p:nvSpPr>
            <p:cNvPr id="9268" name="Rectangle 82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69" name="Text Box 83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 b="1"/>
                <a:t>ESSERTS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20" name="Group 84"/>
          <p:cNvGrpSpPr>
            <a:grpSpLocks/>
          </p:cNvGrpSpPr>
          <p:nvPr/>
        </p:nvGrpSpPr>
        <p:grpSpPr bwMode="auto">
          <a:xfrm>
            <a:off x="4644830" y="4236573"/>
            <a:ext cx="1615181" cy="351735"/>
            <a:chOff x="2646" y="2544"/>
            <a:chExt cx="923" cy="201"/>
          </a:xfrm>
        </p:grpSpPr>
        <p:sp>
          <p:nvSpPr>
            <p:cNvPr id="9266" name="Rectangle 85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67" name="Text Box 86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 b="1"/>
                <a:t>DESSERTS</a:t>
              </a:r>
              <a:endParaRPr lang="en-US" altLang="en-US" sz="1764">
                <a:latin typeface="Times New Roman" charset="0"/>
              </a:endParaRPr>
            </a:p>
          </p:txBody>
        </p:sp>
      </p:grpSp>
      <p:sp>
        <p:nvSpPr>
          <p:cNvPr id="324695" name="Rectangle 87"/>
          <p:cNvSpPr>
            <a:spLocks noChangeArrowheads="1"/>
          </p:cNvSpPr>
          <p:nvPr/>
        </p:nvSpPr>
        <p:spPr bwMode="auto">
          <a:xfrm>
            <a:off x="1330471" y="2202870"/>
            <a:ext cx="5823750" cy="2834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96" name="Rectangle 88"/>
          <p:cNvSpPr>
            <a:spLocks noChangeArrowheads="1"/>
          </p:cNvSpPr>
          <p:nvPr/>
        </p:nvSpPr>
        <p:spPr bwMode="auto">
          <a:xfrm>
            <a:off x="1725955" y="2482858"/>
            <a:ext cx="4483307" cy="2834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97" name="Rectangle 89"/>
          <p:cNvSpPr>
            <a:spLocks noChangeArrowheads="1"/>
          </p:cNvSpPr>
          <p:nvPr/>
        </p:nvSpPr>
        <p:spPr bwMode="auto">
          <a:xfrm>
            <a:off x="2142437" y="2194120"/>
            <a:ext cx="1494436" cy="278239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98" name="Rectangle 90"/>
          <p:cNvSpPr>
            <a:spLocks noChangeArrowheads="1"/>
          </p:cNvSpPr>
          <p:nvPr/>
        </p:nvSpPr>
        <p:spPr bwMode="auto">
          <a:xfrm>
            <a:off x="3633373" y="2194120"/>
            <a:ext cx="2246903" cy="278239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99" name="Rectangle 91"/>
          <p:cNvSpPr>
            <a:spLocks noChangeArrowheads="1"/>
          </p:cNvSpPr>
          <p:nvPr/>
        </p:nvSpPr>
        <p:spPr bwMode="auto">
          <a:xfrm>
            <a:off x="6067519" y="2197620"/>
            <a:ext cx="526727" cy="28873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9264" name="Text Box 92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652157" y="7055696"/>
            <a:ext cx="1259946" cy="250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102" i="1">
                <a:latin typeface="Times New Roman" charset="0"/>
              </a:rPr>
              <a:t>skip simulation</a:t>
            </a:r>
          </a:p>
        </p:txBody>
      </p:sp>
      <p:sp>
        <p:nvSpPr>
          <p:cNvPr id="9265" name="Text Box 104"/>
          <p:cNvSpPr txBox="1">
            <a:spLocks noChangeArrowheads="1"/>
          </p:cNvSpPr>
          <p:nvPr/>
        </p:nvSpPr>
        <p:spPr bwMode="auto">
          <a:xfrm>
            <a:off x="529" y="7188690"/>
            <a:ext cx="5454516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64" i="1">
                <a:latin typeface="Times New Roman" charset="0"/>
              </a:rPr>
              <a:t>Using portions of slides by Eric Roberts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 smtClean="0">
                <a:latin typeface="Courier" charset="0"/>
                <a:ea typeface="Courier" charset="0"/>
                <a:cs typeface="Courier" charset="0"/>
              </a:rPr>
              <a:t>reverseString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77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 nodeType="clickPar">
                      <p:stCondLst>
                        <p:cond delay="indefinite"/>
                      </p:stCondLst>
                      <p:childTnLst>
                        <p:par>
                          <p:cTn id="1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 nodeType="clickPar">
                      <p:stCondLst>
                        <p:cond delay="indefinite"/>
                      </p:stCondLst>
                      <p:childTnLst>
                        <p:par>
                          <p:cTn id="1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 nodeType="clickPar">
                      <p:stCondLst>
                        <p:cond delay="indefinite"/>
                      </p:stCondLst>
                      <p:childTnLst>
                        <p:par>
                          <p:cTn id="1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 nodeType="clickPar">
                      <p:stCondLst>
                        <p:cond delay="indefinite"/>
                      </p:stCondLst>
                      <p:childTnLst>
                        <p:par>
                          <p:cTn id="1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6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 nodeType="clickPar">
                      <p:stCondLst>
                        <p:cond delay="indefinite"/>
                      </p:stCondLst>
                      <p:childTnLst>
                        <p:par>
                          <p:cTn id="2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618" grpId="0" animBg="1"/>
      <p:bldP spid="324619" grpId="0" animBg="1"/>
      <p:bldP spid="324620" grpId="0" animBg="1"/>
      <p:bldP spid="324621" grpId="0"/>
      <p:bldP spid="324622" grpId="0" build="p" autoUpdateAnimBg="0"/>
      <p:bldP spid="324623" grpId="0"/>
      <p:bldP spid="324624" grpId="0" build="p" autoUpdateAnimBg="0"/>
      <p:bldP spid="324625" grpId="0" build="p" autoUpdateAnimBg="0"/>
      <p:bldP spid="324626" grpId="0" animBg="1"/>
      <p:bldP spid="324627" grpId="0" animBg="1"/>
      <p:bldP spid="324628" grpId="0" animBg="1"/>
      <p:bldP spid="324631" grpId="0"/>
      <p:bldP spid="324641" grpId="0"/>
      <p:bldP spid="324641" grpId="1"/>
      <p:bldP spid="324642" grpId="0" animBg="1"/>
      <p:bldP spid="324643" grpId="0" animBg="1"/>
      <p:bldP spid="324695" grpId="0" animBg="1"/>
      <p:bldP spid="324696" grpId="0" animBg="1"/>
      <p:bldP spid="324696" grpId="1" animBg="1"/>
      <p:bldP spid="324696" grpId="2" animBg="1"/>
      <p:bldP spid="324696" grpId="3" animBg="1"/>
      <p:bldP spid="324696" grpId="4" animBg="1"/>
      <p:bldP spid="324696" grpId="5" animBg="1"/>
      <p:bldP spid="324696" grpId="6" animBg="1"/>
      <p:bldP spid="324696" grpId="7" animBg="1"/>
      <p:bldP spid="324697" grpId="0" animBg="1"/>
      <p:bldP spid="324698" grpId="0" animBg="1"/>
      <p:bldP spid="324698" grpId="1" animBg="1"/>
      <p:bldP spid="324698" grpId="2" animBg="1"/>
      <p:bldP spid="324698" grpId="3" animBg="1"/>
      <p:bldP spid="324698" grpId="4" animBg="1"/>
      <p:bldP spid="324698" grpId="5" animBg="1"/>
      <p:bldP spid="324698" grpId="6" animBg="1"/>
      <p:bldP spid="324698" grpId="7" animBg="1"/>
      <p:bldP spid="324698" grpId="8" animBg="1"/>
      <p:bldP spid="324699" grpId="0" animBg="1"/>
      <p:bldP spid="324699" grpId="1" animBg="1"/>
      <p:bldP spid="324699" grpId="2" animBg="1"/>
      <p:bldP spid="324699" grpId="3" animBg="1"/>
      <p:bldP spid="324699" grpId="4" animBg="1"/>
      <p:bldP spid="324699" grpId="5" animBg="1"/>
      <p:bldP spid="324699" grpId="6" animBg="1"/>
      <p:bldP spid="324699" grpId="7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5" name="Group 3"/>
          <p:cNvGrpSpPr>
            <a:grpSpLocks/>
          </p:cNvGrpSpPr>
          <p:nvPr/>
        </p:nvGrpSpPr>
        <p:grpSpPr bwMode="auto">
          <a:xfrm>
            <a:off x="546505" y="1036637"/>
            <a:ext cx="8987614" cy="729719"/>
            <a:chOff x="288" y="1103"/>
            <a:chExt cx="5136" cy="417"/>
          </a:xfrm>
        </p:grpSpPr>
        <p:sp>
          <p:nvSpPr>
            <p:cNvPr id="8225" name="Rectangle 4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26" name="Text Box 5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int length()</a:t>
              </a:r>
            </a:p>
          </p:txBody>
        </p:sp>
        <p:sp>
          <p:nvSpPr>
            <p:cNvPr id="8227" name="Text Box 6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the length of the string</a:t>
              </a:r>
            </a:p>
          </p:txBody>
        </p:sp>
      </p:grpSp>
      <p:grpSp>
        <p:nvGrpSpPr>
          <p:cNvPr id="8196" name="Group 7"/>
          <p:cNvGrpSpPr>
            <a:grpSpLocks/>
          </p:cNvGrpSpPr>
          <p:nvPr/>
        </p:nvGrpSpPr>
        <p:grpSpPr bwMode="auto">
          <a:xfrm>
            <a:off x="546505" y="1750604"/>
            <a:ext cx="8987614" cy="743718"/>
            <a:chOff x="288" y="1511"/>
            <a:chExt cx="5136" cy="425"/>
          </a:xfrm>
        </p:grpSpPr>
        <p:sp>
          <p:nvSpPr>
            <p:cNvPr id="8222" name="Rectangle 8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23" name="Text Box 9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char charAt(int index)</a:t>
              </a:r>
            </a:p>
          </p:txBody>
        </p:sp>
        <p:sp>
          <p:nvSpPr>
            <p:cNvPr id="8224" name="Text Box 10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the character at the specified index.  Note: Strings indexed starting at 0.</a:t>
              </a:r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546505" y="2478573"/>
            <a:ext cx="8987614" cy="743718"/>
            <a:chOff x="288" y="1927"/>
            <a:chExt cx="5136" cy="425"/>
          </a:xfrm>
        </p:grpSpPr>
        <p:sp>
          <p:nvSpPr>
            <p:cNvPr id="8219" name="Rectangle 12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20" name="Text Box 13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String substring(int p1, int p2)</a:t>
              </a:r>
            </a:p>
          </p:txBody>
        </p:sp>
        <p:sp>
          <p:nvSpPr>
            <p:cNvPr id="8221" name="Text Box 14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the substring beginning at </a:t>
              </a:r>
              <a:r>
                <a:rPr lang="en-US" altLang="en-US" sz="1984" b="1"/>
                <a:t>p1</a:t>
              </a:r>
              <a:r>
                <a:rPr lang="en-US" altLang="en-US" sz="1984">
                  <a:latin typeface="Times New Roman" charset="0"/>
                </a:rPr>
                <a:t> and extending up to but not including </a:t>
              </a:r>
              <a:r>
                <a:rPr lang="en-US" altLang="en-US" sz="1984" b="1"/>
                <a:t>p2</a:t>
              </a:r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546505" y="3220543"/>
            <a:ext cx="8987614" cy="729719"/>
            <a:chOff x="288" y="1103"/>
            <a:chExt cx="5136" cy="417"/>
          </a:xfrm>
        </p:grpSpPr>
        <p:sp>
          <p:nvSpPr>
            <p:cNvPr id="8216" name="Rectangle 16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17" name="Text Box 17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String substring(int p1)</a:t>
              </a:r>
            </a:p>
          </p:txBody>
        </p:sp>
        <p:sp>
          <p:nvSpPr>
            <p:cNvPr id="8218" name="Text Box 18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substring beginning at </a:t>
              </a:r>
              <a:r>
                <a:rPr lang="en-US" altLang="en-US" sz="1984" b="1"/>
                <a:t>p1</a:t>
              </a:r>
              <a:r>
                <a:rPr lang="en-US" altLang="en-US" sz="1984">
                  <a:latin typeface="Times New Roman" charset="0"/>
                </a:rPr>
                <a:t> and extending through end of string.</a:t>
              </a:r>
            </a:p>
          </p:txBody>
        </p:sp>
      </p:grpSp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546505" y="3934510"/>
            <a:ext cx="8987614" cy="743718"/>
            <a:chOff x="288" y="1511"/>
            <a:chExt cx="5136" cy="425"/>
          </a:xfrm>
        </p:grpSpPr>
        <p:sp>
          <p:nvSpPr>
            <p:cNvPr id="8213" name="Rectangle 20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14" name="Text Box 21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boolean equals(String s2)</a:t>
              </a:r>
            </a:p>
          </p:txBody>
        </p:sp>
        <p:sp>
          <p:nvSpPr>
            <p:cNvPr id="8215" name="Text Box 22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true if string </a:t>
              </a:r>
              <a:r>
                <a:rPr lang="en-US" altLang="en-US" sz="1984" b="1"/>
                <a:t>s2</a:t>
              </a:r>
              <a:r>
                <a:rPr lang="en-US" altLang="en-US" sz="1984">
                  <a:latin typeface="Times New Roman" charset="0"/>
                </a:rPr>
                <a:t> is equal to the receiver string.  This is case sensitive.</a:t>
              </a:r>
            </a:p>
          </p:txBody>
        </p:sp>
      </p:grpSp>
      <p:grpSp>
        <p:nvGrpSpPr>
          <p:cNvPr id="7" name="Group 23"/>
          <p:cNvGrpSpPr>
            <a:grpSpLocks/>
          </p:cNvGrpSpPr>
          <p:nvPr/>
        </p:nvGrpSpPr>
        <p:grpSpPr bwMode="auto">
          <a:xfrm>
            <a:off x="546505" y="4662479"/>
            <a:ext cx="8987614" cy="743718"/>
            <a:chOff x="288" y="1927"/>
            <a:chExt cx="5136" cy="425"/>
          </a:xfrm>
        </p:grpSpPr>
        <p:sp>
          <p:nvSpPr>
            <p:cNvPr id="8210" name="Rectangle 24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11" name="Text Box 25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int compareTo(String s2)</a:t>
              </a:r>
            </a:p>
          </p:txBody>
        </p:sp>
        <p:sp>
          <p:nvSpPr>
            <p:cNvPr id="8212" name="Text Box 26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integer whose sign indicates how strings compare in lexicographic order</a:t>
              </a:r>
            </a:p>
          </p:txBody>
        </p:sp>
      </p:grpSp>
      <p:grpSp>
        <p:nvGrpSpPr>
          <p:cNvPr id="8" name="Group 27"/>
          <p:cNvGrpSpPr>
            <a:grpSpLocks/>
          </p:cNvGrpSpPr>
          <p:nvPr/>
        </p:nvGrpSpPr>
        <p:grpSpPr bwMode="auto">
          <a:xfrm>
            <a:off x="546505" y="5388698"/>
            <a:ext cx="8987614" cy="743717"/>
            <a:chOff x="288" y="1927"/>
            <a:chExt cx="5136" cy="425"/>
          </a:xfrm>
        </p:grpSpPr>
        <p:sp>
          <p:nvSpPr>
            <p:cNvPr id="8207" name="Rectangle 28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08" name="Text Box 29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int indexOf(char ch)  </a:t>
              </a:r>
              <a:r>
                <a:rPr lang="en-US" altLang="en-US" sz="2205" b="1" i="1">
                  <a:latin typeface="Times New Roman" charset="0"/>
                </a:rPr>
                <a:t>or</a:t>
              </a:r>
              <a:r>
                <a:rPr lang="en-US" altLang="en-US" sz="2205" b="1"/>
                <a:t>  int indexOf(String s)</a:t>
              </a:r>
            </a:p>
          </p:txBody>
        </p:sp>
        <p:sp>
          <p:nvSpPr>
            <p:cNvPr id="8209" name="Text Box 30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index of first occurrence of the character or the string, or -1 if not found</a:t>
              </a:r>
            </a:p>
          </p:txBody>
        </p:sp>
      </p:grpSp>
      <p:grpSp>
        <p:nvGrpSpPr>
          <p:cNvPr id="9" name="Group 31"/>
          <p:cNvGrpSpPr>
            <a:grpSpLocks/>
          </p:cNvGrpSpPr>
          <p:nvPr/>
        </p:nvGrpSpPr>
        <p:grpSpPr bwMode="auto">
          <a:xfrm>
            <a:off x="546505" y="6116669"/>
            <a:ext cx="8987614" cy="743717"/>
            <a:chOff x="288" y="1927"/>
            <a:chExt cx="5136" cy="425"/>
          </a:xfrm>
        </p:grpSpPr>
        <p:sp>
          <p:nvSpPr>
            <p:cNvPr id="8204" name="Rectangle 32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05" name="Text Box 33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String toLowerCase()</a:t>
              </a:r>
              <a:r>
                <a:rPr lang="en-US" altLang="en-US" sz="1764"/>
                <a:t>  </a:t>
              </a:r>
              <a:r>
                <a:rPr lang="en-US" altLang="en-US" sz="2205" b="1" i="1">
                  <a:latin typeface="Times New Roman" charset="0"/>
                </a:rPr>
                <a:t>or</a:t>
              </a:r>
              <a:r>
                <a:rPr lang="en-US" altLang="en-US" sz="1764"/>
                <a:t>  </a:t>
              </a:r>
              <a:r>
                <a:rPr lang="en-US" altLang="en-US" sz="2205" b="1"/>
                <a:t>String toUpperCase()</a:t>
              </a:r>
            </a:p>
          </p:txBody>
        </p:sp>
        <p:sp>
          <p:nvSpPr>
            <p:cNvPr id="8206" name="Text Box 34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a lowercase or uppercase version of the receiver string</a:t>
              </a:r>
            </a:p>
          </p:txBody>
        </p:sp>
      </p:grpSp>
      <p:sp>
        <p:nvSpPr>
          <p:cNvPr id="8203" name="Text Box 35"/>
          <p:cNvSpPr txBox="1">
            <a:spLocks noChangeArrowheads="1"/>
          </p:cNvSpPr>
          <p:nvPr/>
        </p:nvSpPr>
        <p:spPr bwMode="auto">
          <a:xfrm>
            <a:off x="529" y="6853386"/>
            <a:ext cx="5454516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64" i="1" dirty="0">
                <a:latin typeface="Times New Roman" charset="0"/>
              </a:rPr>
              <a:t>Using portions of slides by Eric Roberts</a:t>
            </a:r>
          </a:p>
        </p:txBody>
      </p:sp>
      <p:sp>
        <p:nvSpPr>
          <p:cNvPr id="37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Useful 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351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8488" y="-33211"/>
            <a:ext cx="13498463" cy="7592886"/>
          </a:xfrm>
          <a:prstGeom prst="rect">
            <a:avLst/>
          </a:prstGeom>
        </p:spPr>
      </p:pic>
      <p:sp>
        <p:nvSpPr>
          <p:cNvPr id="40961" name="Text Box 1"/>
          <p:cNvSpPr txBox="1">
            <a:spLocks noChangeArrowheads="1"/>
          </p:cNvSpPr>
          <p:nvPr/>
        </p:nvSpPr>
        <p:spPr bwMode="auto">
          <a:xfrm>
            <a:off x="503238" y="301625"/>
            <a:ext cx="9070975" cy="585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8063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endParaRPr lang="en-US" altLang="en-US" sz="3200" dirty="0">
              <a:latin typeface="DejaVu Serif" charset="0"/>
            </a:endParaRPr>
          </a:p>
        </p:txBody>
      </p:sp>
      <p:pic>
        <p:nvPicPr>
          <p:cNvPr id="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Text Processing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</a:t>
            </a:r>
            <a:r>
              <a:rPr lang="en-US" sz="24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University</a:t>
            </a:r>
            <a:endParaRPr lang="en-US" sz="24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84557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idx="1"/>
          </p:nvPr>
        </p:nvSpPr>
        <p:spPr>
          <a:xfrm>
            <a:off x="503238" y="1265237"/>
            <a:ext cx="9070975" cy="4989513"/>
          </a:xfrm>
          <a:ln/>
        </p:spPr>
        <p:txBody>
          <a:bodyPr>
            <a:normAutofit lnSpcReduction="10000"/>
          </a:bodyPr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A </a:t>
            </a:r>
            <a:r>
              <a:rPr lang="en-US" altLang="en-US" b="1" i="1" dirty="0">
                <a:solidFill>
                  <a:srgbClr val="0000FF"/>
                </a:solidFill>
              </a:rPr>
              <a:t>palindrome</a:t>
            </a:r>
            <a:r>
              <a:rPr lang="en-US" altLang="en-US" dirty="0"/>
              <a:t> is a string that reads the same forwards and backwards.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For example: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 smtClean="0"/>
              <a:t>Abba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 smtClean="0"/>
              <a:t>Racecar</a:t>
            </a:r>
            <a:endParaRPr lang="en-US" altLang="en-US" dirty="0"/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Kayak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Mr. Owl ate my metal worm.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Go hang a salami!  I'm a lasagna hog</a:t>
            </a:r>
            <a:r>
              <a:rPr lang="en-US" altLang="en-US" dirty="0" smtClean="0"/>
              <a:t>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err="1"/>
              <a:t>Elu</a:t>
            </a:r>
            <a:r>
              <a:rPr lang="en-US" dirty="0"/>
              <a:t> par </a:t>
            </a:r>
            <a:r>
              <a:rPr lang="en-US" dirty="0" err="1"/>
              <a:t>cette</a:t>
            </a:r>
            <a:r>
              <a:rPr lang="en-US" dirty="0"/>
              <a:t> </a:t>
            </a:r>
            <a:r>
              <a:rPr lang="en-US" dirty="0" err="1" smtClean="0"/>
              <a:t>crapule</a:t>
            </a:r>
            <a:endParaRPr lang="en-US" altLang="en-US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Palindrome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6317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solidFill>
                  <a:schemeClr val="bg1"/>
                </a:solidFill>
                <a:latin typeface="Courier"/>
                <a:cs typeface="Courier"/>
              </a:rPr>
              <a:t>What went wrong?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4526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11312" y="808037"/>
            <a:ext cx="6862763" cy="1122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7F0055"/>
                </a:solidFill>
                <a:latin typeface="Monaco" charset="0"/>
              </a:rPr>
              <a:t>private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7F0055"/>
                </a:solidFill>
                <a:latin typeface="Monaco" charset="0"/>
              </a:rPr>
              <a:t>boolean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isPalindrome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(String </a:t>
            </a:r>
            <a:r>
              <a:rPr lang="en-US" b="1" dirty="0" smtClean="0">
                <a:solidFill>
                  <a:srgbClr val="6A3E3E"/>
                </a:solidFill>
                <a:latin typeface="Monaco" charset="0"/>
              </a:rPr>
              <a:t>original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String </a:t>
            </a:r>
            <a:r>
              <a:rPr lang="en-US" dirty="0" smtClean="0">
                <a:solidFill>
                  <a:srgbClr val="6A3E3E"/>
                </a:solidFill>
                <a:latin typeface="Monaco" charset="0"/>
              </a:rPr>
              <a:t>reversed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= reverse(</a:t>
            </a:r>
            <a:r>
              <a:rPr lang="en-US" dirty="0" smtClean="0">
                <a:solidFill>
                  <a:srgbClr val="6A3E3E"/>
                </a:solidFill>
                <a:latin typeface="Monaco" charset="0"/>
              </a:rPr>
              <a:t>original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 smtClean="0">
                <a:solidFill>
                  <a:srgbClr val="7F0055"/>
                </a:solidFill>
                <a:latin typeface="Monaco" charset="0"/>
              </a:rPr>
              <a:t>return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smtClean="0">
                <a:solidFill>
                  <a:srgbClr val="6A3E3E"/>
                </a:solidFill>
                <a:latin typeface="Monaco" charset="0"/>
              </a:rPr>
              <a:t>reversed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== </a:t>
            </a:r>
            <a:r>
              <a:rPr lang="en-US" b="1" dirty="0" smtClean="0">
                <a:solidFill>
                  <a:srgbClr val="6A3E3E"/>
                </a:solidFill>
                <a:latin typeface="Monaco" charset="0"/>
              </a:rPr>
              <a:t>original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41988" y="3771598"/>
            <a:ext cx="239681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isPalindrome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65788" y="3699518"/>
            <a:ext cx="3657600" cy="2358080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41988" y="4381198"/>
            <a:ext cx="165942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original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618388" y="4304998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792912" y="3094037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  <p:sp>
        <p:nvSpPr>
          <p:cNvPr id="10" name="TextBox 9"/>
          <p:cNvSpPr txBox="1"/>
          <p:nvPr/>
        </p:nvSpPr>
        <p:spPr>
          <a:xfrm>
            <a:off x="1780188" y="3085798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stack</a:t>
            </a:r>
            <a:endParaRPr lang="en-US" sz="240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68312" y="2636837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885588" y="4304998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 smtClean="0">
                <a:latin typeface="Courier" charset="0"/>
                <a:ea typeface="Courier" charset="0"/>
                <a:cs typeface="Courier" charset="0"/>
              </a:rPr>
              <a:t>a</a:t>
            </a:r>
            <a:endParaRPr lang="en-US" alt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7430100" y="4304999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 smtClean="0">
                <a:latin typeface="Courier" charset="0"/>
                <a:ea typeface="Courier" charset="0"/>
                <a:cs typeface="Courier" charset="0"/>
              </a:rPr>
              <a:t>b</a:t>
            </a:r>
            <a:endParaRPr lang="en-US" alt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963500" y="4304999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 smtClean="0">
                <a:latin typeface="Courier" charset="0"/>
                <a:ea typeface="Courier" charset="0"/>
                <a:cs typeface="Courier" charset="0"/>
              </a:rPr>
              <a:t>b</a:t>
            </a:r>
            <a:endParaRPr lang="en-US" alt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496900" y="4304999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 smtClean="0">
                <a:latin typeface="Courier" charset="0"/>
                <a:ea typeface="Courier" charset="0"/>
                <a:cs typeface="Courier" charset="0"/>
              </a:rPr>
              <a:t>a</a:t>
            </a:r>
            <a:endParaRPr lang="en-US" alt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85588" y="3847798"/>
            <a:ext cx="49564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rgbClr val="0432FF"/>
                </a:solidFill>
                <a:latin typeface="Calibri" charset="0"/>
                <a:ea typeface="Calibri" charset="0"/>
                <a:cs typeface="Calibri" charset="0"/>
              </a:rPr>
              <a:t>28</a:t>
            </a:r>
            <a:endParaRPr lang="en-US" sz="2400" u="sng" dirty="0">
              <a:solidFill>
                <a:srgbClr val="0432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46988" y="4381198"/>
            <a:ext cx="49564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rgbClr val="0432FF"/>
                </a:solidFill>
                <a:latin typeface="Calibri" charset="0"/>
                <a:ea typeface="Calibri" charset="0"/>
                <a:cs typeface="Calibri" charset="0"/>
              </a:rPr>
              <a:t>28</a:t>
            </a:r>
            <a:endParaRPr lang="en-US" sz="2400" u="sng" dirty="0">
              <a:solidFill>
                <a:srgbClr val="0432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3588732" y="3969401"/>
            <a:ext cx="3145536" cy="759593"/>
          </a:xfrm>
          <a:custGeom>
            <a:avLst/>
            <a:gdLst>
              <a:gd name="connsiteX0" fmla="*/ 0 w 3145536"/>
              <a:gd name="connsiteY0" fmla="*/ 646176 h 759593"/>
              <a:gd name="connsiteX1" fmla="*/ 48768 w 3145536"/>
              <a:gd name="connsiteY1" fmla="*/ 682752 h 759593"/>
              <a:gd name="connsiteX2" fmla="*/ 36576 w 3145536"/>
              <a:gd name="connsiteY2" fmla="*/ 719328 h 759593"/>
              <a:gd name="connsiteX3" fmla="*/ 60960 w 3145536"/>
              <a:gd name="connsiteY3" fmla="*/ 755904 h 759593"/>
              <a:gd name="connsiteX4" fmla="*/ 231648 w 3145536"/>
              <a:gd name="connsiteY4" fmla="*/ 731520 h 759593"/>
              <a:gd name="connsiteX5" fmla="*/ 268224 w 3145536"/>
              <a:gd name="connsiteY5" fmla="*/ 694944 h 759593"/>
              <a:gd name="connsiteX6" fmla="*/ 377952 w 3145536"/>
              <a:gd name="connsiteY6" fmla="*/ 621792 h 759593"/>
              <a:gd name="connsiteX7" fmla="*/ 475488 w 3145536"/>
              <a:gd name="connsiteY7" fmla="*/ 560832 h 759593"/>
              <a:gd name="connsiteX8" fmla="*/ 585216 w 3145536"/>
              <a:gd name="connsiteY8" fmla="*/ 463296 h 759593"/>
              <a:gd name="connsiteX9" fmla="*/ 621792 w 3145536"/>
              <a:gd name="connsiteY9" fmla="*/ 438912 h 759593"/>
              <a:gd name="connsiteX10" fmla="*/ 658368 w 3145536"/>
              <a:gd name="connsiteY10" fmla="*/ 426720 h 759593"/>
              <a:gd name="connsiteX11" fmla="*/ 731520 w 3145536"/>
              <a:gd name="connsiteY11" fmla="*/ 377952 h 759593"/>
              <a:gd name="connsiteX12" fmla="*/ 792480 w 3145536"/>
              <a:gd name="connsiteY12" fmla="*/ 316992 h 759593"/>
              <a:gd name="connsiteX13" fmla="*/ 829056 w 3145536"/>
              <a:gd name="connsiteY13" fmla="*/ 304800 h 759593"/>
              <a:gd name="connsiteX14" fmla="*/ 902208 w 3145536"/>
              <a:gd name="connsiteY14" fmla="*/ 256032 h 759593"/>
              <a:gd name="connsiteX15" fmla="*/ 938784 w 3145536"/>
              <a:gd name="connsiteY15" fmla="*/ 243840 h 759593"/>
              <a:gd name="connsiteX16" fmla="*/ 975360 w 3145536"/>
              <a:gd name="connsiteY16" fmla="*/ 219456 h 759593"/>
              <a:gd name="connsiteX17" fmla="*/ 1048512 w 3145536"/>
              <a:gd name="connsiteY17" fmla="*/ 195072 h 759593"/>
              <a:gd name="connsiteX18" fmla="*/ 1085088 w 3145536"/>
              <a:gd name="connsiteY18" fmla="*/ 182880 h 759593"/>
              <a:gd name="connsiteX19" fmla="*/ 1194816 w 3145536"/>
              <a:gd name="connsiteY19" fmla="*/ 109728 h 759593"/>
              <a:gd name="connsiteX20" fmla="*/ 1231392 w 3145536"/>
              <a:gd name="connsiteY20" fmla="*/ 85344 h 759593"/>
              <a:gd name="connsiteX21" fmla="*/ 1267968 w 3145536"/>
              <a:gd name="connsiteY21" fmla="*/ 60960 h 759593"/>
              <a:gd name="connsiteX22" fmla="*/ 1316736 w 3145536"/>
              <a:gd name="connsiteY22" fmla="*/ 36576 h 759593"/>
              <a:gd name="connsiteX23" fmla="*/ 1414272 w 3145536"/>
              <a:gd name="connsiteY23" fmla="*/ 12192 h 759593"/>
              <a:gd name="connsiteX24" fmla="*/ 1463040 w 3145536"/>
              <a:gd name="connsiteY24" fmla="*/ 0 h 759593"/>
              <a:gd name="connsiteX25" fmla="*/ 2340864 w 3145536"/>
              <a:gd name="connsiteY25" fmla="*/ 12192 h 759593"/>
              <a:gd name="connsiteX26" fmla="*/ 2462784 w 3145536"/>
              <a:gd name="connsiteY26" fmla="*/ 36576 h 759593"/>
              <a:gd name="connsiteX27" fmla="*/ 2560320 w 3145536"/>
              <a:gd name="connsiteY27" fmla="*/ 60960 h 759593"/>
              <a:gd name="connsiteX28" fmla="*/ 2706624 w 3145536"/>
              <a:gd name="connsiteY28" fmla="*/ 109728 h 759593"/>
              <a:gd name="connsiteX29" fmla="*/ 2816352 w 3145536"/>
              <a:gd name="connsiteY29" fmla="*/ 146304 h 759593"/>
              <a:gd name="connsiteX30" fmla="*/ 2852928 w 3145536"/>
              <a:gd name="connsiteY30" fmla="*/ 158496 h 759593"/>
              <a:gd name="connsiteX31" fmla="*/ 2889504 w 3145536"/>
              <a:gd name="connsiteY31" fmla="*/ 182880 h 759593"/>
              <a:gd name="connsiteX32" fmla="*/ 2962656 w 3145536"/>
              <a:gd name="connsiteY32" fmla="*/ 207264 h 759593"/>
              <a:gd name="connsiteX33" fmla="*/ 3035808 w 3145536"/>
              <a:gd name="connsiteY33" fmla="*/ 243840 h 759593"/>
              <a:gd name="connsiteX34" fmla="*/ 3060192 w 3145536"/>
              <a:gd name="connsiteY34" fmla="*/ 280416 h 759593"/>
              <a:gd name="connsiteX35" fmla="*/ 3096768 w 3145536"/>
              <a:gd name="connsiteY35" fmla="*/ 292608 h 759593"/>
              <a:gd name="connsiteX36" fmla="*/ 3084576 w 3145536"/>
              <a:gd name="connsiteY36" fmla="*/ 231648 h 759593"/>
              <a:gd name="connsiteX37" fmla="*/ 3072384 w 3145536"/>
              <a:gd name="connsiteY37" fmla="*/ 195072 h 759593"/>
              <a:gd name="connsiteX38" fmla="*/ 3023616 w 3145536"/>
              <a:gd name="connsiteY38" fmla="*/ 121920 h 759593"/>
              <a:gd name="connsiteX39" fmla="*/ 3011424 w 3145536"/>
              <a:gd name="connsiteY39" fmla="*/ 85344 h 759593"/>
              <a:gd name="connsiteX40" fmla="*/ 3048000 w 3145536"/>
              <a:gd name="connsiteY40" fmla="*/ 97536 h 759593"/>
              <a:gd name="connsiteX41" fmla="*/ 3084576 w 3145536"/>
              <a:gd name="connsiteY41" fmla="*/ 170688 h 759593"/>
              <a:gd name="connsiteX42" fmla="*/ 3108960 w 3145536"/>
              <a:gd name="connsiteY42" fmla="*/ 243840 h 759593"/>
              <a:gd name="connsiteX43" fmla="*/ 3145536 w 3145536"/>
              <a:gd name="connsiteY43" fmla="*/ 316992 h 759593"/>
              <a:gd name="connsiteX44" fmla="*/ 3133344 w 3145536"/>
              <a:gd name="connsiteY44" fmla="*/ 377952 h 759593"/>
              <a:gd name="connsiteX45" fmla="*/ 3023616 w 3145536"/>
              <a:gd name="connsiteY45" fmla="*/ 463296 h 759593"/>
              <a:gd name="connsiteX46" fmla="*/ 2950464 w 3145536"/>
              <a:gd name="connsiteY46" fmla="*/ 487680 h 759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145536" h="759593">
                <a:moveTo>
                  <a:pt x="0" y="646176"/>
                </a:moveTo>
                <a:cubicBezTo>
                  <a:pt x="230681" y="669244"/>
                  <a:pt x="108316" y="640217"/>
                  <a:pt x="48768" y="682752"/>
                </a:cubicBezTo>
                <a:cubicBezTo>
                  <a:pt x="38310" y="690222"/>
                  <a:pt x="40640" y="707136"/>
                  <a:pt x="36576" y="719328"/>
                </a:cubicBezTo>
                <a:cubicBezTo>
                  <a:pt x="44704" y="731520"/>
                  <a:pt x="46477" y="753676"/>
                  <a:pt x="60960" y="755904"/>
                </a:cubicBezTo>
                <a:cubicBezTo>
                  <a:pt x="134064" y="767151"/>
                  <a:pt x="173618" y="750863"/>
                  <a:pt x="231648" y="731520"/>
                </a:cubicBezTo>
                <a:cubicBezTo>
                  <a:pt x="243840" y="719328"/>
                  <a:pt x="254614" y="705530"/>
                  <a:pt x="268224" y="694944"/>
                </a:cubicBezTo>
                <a:cubicBezTo>
                  <a:pt x="377952" y="609600"/>
                  <a:pt x="304800" y="676656"/>
                  <a:pt x="377952" y="621792"/>
                </a:cubicBezTo>
                <a:cubicBezTo>
                  <a:pt x="441260" y="574311"/>
                  <a:pt x="408545" y="594303"/>
                  <a:pt x="475488" y="560832"/>
                </a:cubicBezTo>
                <a:cubicBezTo>
                  <a:pt x="529648" y="488619"/>
                  <a:pt x="495157" y="523336"/>
                  <a:pt x="585216" y="463296"/>
                </a:cubicBezTo>
                <a:cubicBezTo>
                  <a:pt x="597408" y="455168"/>
                  <a:pt x="607891" y="443546"/>
                  <a:pt x="621792" y="438912"/>
                </a:cubicBezTo>
                <a:cubicBezTo>
                  <a:pt x="633984" y="434848"/>
                  <a:pt x="647134" y="432961"/>
                  <a:pt x="658368" y="426720"/>
                </a:cubicBezTo>
                <a:cubicBezTo>
                  <a:pt x="683986" y="412488"/>
                  <a:pt x="731520" y="377952"/>
                  <a:pt x="731520" y="377952"/>
                </a:cubicBezTo>
                <a:cubicBezTo>
                  <a:pt x="755904" y="341376"/>
                  <a:pt x="751840" y="337312"/>
                  <a:pt x="792480" y="316992"/>
                </a:cubicBezTo>
                <a:cubicBezTo>
                  <a:pt x="803975" y="311245"/>
                  <a:pt x="817822" y="311041"/>
                  <a:pt x="829056" y="304800"/>
                </a:cubicBezTo>
                <a:cubicBezTo>
                  <a:pt x="854674" y="290568"/>
                  <a:pt x="874406" y="265299"/>
                  <a:pt x="902208" y="256032"/>
                </a:cubicBezTo>
                <a:cubicBezTo>
                  <a:pt x="914400" y="251968"/>
                  <a:pt x="927289" y="249587"/>
                  <a:pt x="938784" y="243840"/>
                </a:cubicBezTo>
                <a:cubicBezTo>
                  <a:pt x="951890" y="237287"/>
                  <a:pt x="961970" y="225407"/>
                  <a:pt x="975360" y="219456"/>
                </a:cubicBezTo>
                <a:cubicBezTo>
                  <a:pt x="998848" y="209017"/>
                  <a:pt x="1024128" y="203200"/>
                  <a:pt x="1048512" y="195072"/>
                </a:cubicBezTo>
                <a:cubicBezTo>
                  <a:pt x="1060704" y="191008"/>
                  <a:pt x="1074395" y="190009"/>
                  <a:pt x="1085088" y="182880"/>
                </a:cubicBezTo>
                <a:lnTo>
                  <a:pt x="1194816" y="109728"/>
                </a:lnTo>
                <a:lnTo>
                  <a:pt x="1231392" y="85344"/>
                </a:lnTo>
                <a:cubicBezTo>
                  <a:pt x="1243584" y="77216"/>
                  <a:pt x="1254862" y="67513"/>
                  <a:pt x="1267968" y="60960"/>
                </a:cubicBezTo>
                <a:cubicBezTo>
                  <a:pt x="1284224" y="52832"/>
                  <a:pt x="1300031" y="43735"/>
                  <a:pt x="1316736" y="36576"/>
                </a:cubicBezTo>
                <a:cubicBezTo>
                  <a:pt x="1351929" y="21493"/>
                  <a:pt x="1374639" y="20999"/>
                  <a:pt x="1414272" y="12192"/>
                </a:cubicBezTo>
                <a:cubicBezTo>
                  <a:pt x="1430629" y="8557"/>
                  <a:pt x="1446784" y="4064"/>
                  <a:pt x="1463040" y="0"/>
                </a:cubicBezTo>
                <a:lnTo>
                  <a:pt x="2340864" y="12192"/>
                </a:lnTo>
                <a:cubicBezTo>
                  <a:pt x="2427308" y="14380"/>
                  <a:pt x="2404144" y="20583"/>
                  <a:pt x="2462784" y="36576"/>
                </a:cubicBezTo>
                <a:cubicBezTo>
                  <a:pt x="2495116" y="45394"/>
                  <a:pt x="2528527" y="50362"/>
                  <a:pt x="2560320" y="60960"/>
                </a:cubicBezTo>
                <a:lnTo>
                  <a:pt x="2706624" y="109728"/>
                </a:lnTo>
                <a:lnTo>
                  <a:pt x="2816352" y="146304"/>
                </a:lnTo>
                <a:cubicBezTo>
                  <a:pt x="2828544" y="150368"/>
                  <a:pt x="2842235" y="151367"/>
                  <a:pt x="2852928" y="158496"/>
                </a:cubicBezTo>
                <a:cubicBezTo>
                  <a:pt x="2865120" y="166624"/>
                  <a:pt x="2876114" y="176929"/>
                  <a:pt x="2889504" y="182880"/>
                </a:cubicBezTo>
                <a:cubicBezTo>
                  <a:pt x="2912992" y="193319"/>
                  <a:pt x="2941270" y="193007"/>
                  <a:pt x="2962656" y="207264"/>
                </a:cubicBezTo>
                <a:cubicBezTo>
                  <a:pt x="3009925" y="238777"/>
                  <a:pt x="2985331" y="227014"/>
                  <a:pt x="3035808" y="243840"/>
                </a:cubicBezTo>
                <a:cubicBezTo>
                  <a:pt x="3043936" y="256032"/>
                  <a:pt x="3048750" y="271262"/>
                  <a:pt x="3060192" y="280416"/>
                </a:cubicBezTo>
                <a:cubicBezTo>
                  <a:pt x="3070227" y="288444"/>
                  <a:pt x="3091021" y="304103"/>
                  <a:pt x="3096768" y="292608"/>
                </a:cubicBezTo>
                <a:cubicBezTo>
                  <a:pt x="3106035" y="274073"/>
                  <a:pt x="3089602" y="251752"/>
                  <a:pt x="3084576" y="231648"/>
                </a:cubicBezTo>
                <a:cubicBezTo>
                  <a:pt x="3081459" y="219180"/>
                  <a:pt x="3078625" y="206306"/>
                  <a:pt x="3072384" y="195072"/>
                </a:cubicBezTo>
                <a:cubicBezTo>
                  <a:pt x="3058152" y="169454"/>
                  <a:pt x="3032883" y="149722"/>
                  <a:pt x="3023616" y="121920"/>
                </a:cubicBezTo>
                <a:cubicBezTo>
                  <a:pt x="3019552" y="109728"/>
                  <a:pt x="3002337" y="94431"/>
                  <a:pt x="3011424" y="85344"/>
                </a:cubicBezTo>
                <a:cubicBezTo>
                  <a:pt x="3020511" y="76257"/>
                  <a:pt x="3035808" y="93472"/>
                  <a:pt x="3048000" y="97536"/>
                </a:cubicBezTo>
                <a:cubicBezTo>
                  <a:pt x="3092464" y="230928"/>
                  <a:pt x="3021551" y="28881"/>
                  <a:pt x="3084576" y="170688"/>
                </a:cubicBezTo>
                <a:cubicBezTo>
                  <a:pt x="3095015" y="194176"/>
                  <a:pt x="3094703" y="222454"/>
                  <a:pt x="3108960" y="243840"/>
                </a:cubicBezTo>
                <a:cubicBezTo>
                  <a:pt x="3140473" y="291109"/>
                  <a:pt x="3128710" y="266515"/>
                  <a:pt x="3145536" y="316992"/>
                </a:cubicBezTo>
                <a:cubicBezTo>
                  <a:pt x="3141472" y="337312"/>
                  <a:pt x="3142611" y="359417"/>
                  <a:pt x="3133344" y="377952"/>
                </a:cubicBezTo>
                <a:cubicBezTo>
                  <a:pt x="3120721" y="403199"/>
                  <a:pt x="3035181" y="459441"/>
                  <a:pt x="3023616" y="463296"/>
                </a:cubicBezTo>
                <a:lnTo>
                  <a:pt x="2950464" y="487680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41988" y="5143198"/>
            <a:ext cx="165942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reversed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2618388" y="5143198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846988" y="5219398"/>
            <a:ext cx="49564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rgbClr val="0432FF"/>
                </a:solidFill>
                <a:latin typeface="Calibri" charset="0"/>
                <a:ea typeface="Calibri" charset="0"/>
                <a:cs typeface="Calibri" charset="0"/>
              </a:rPr>
              <a:t>92</a:t>
            </a:r>
            <a:endParaRPr lang="en-US" sz="2400" u="sng" dirty="0">
              <a:solidFill>
                <a:srgbClr val="0432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6792912" y="5837237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 smtClean="0">
                <a:latin typeface="Courier" charset="0"/>
                <a:ea typeface="Courier" charset="0"/>
                <a:cs typeface="Courier" charset="0"/>
              </a:rPr>
              <a:t>a</a:t>
            </a:r>
            <a:endParaRPr lang="en-US" alt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7337424" y="5837238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 smtClean="0">
                <a:latin typeface="Courier" charset="0"/>
                <a:ea typeface="Courier" charset="0"/>
                <a:cs typeface="Courier" charset="0"/>
              </a:rPr>
              <a:t>b</a:t>
            </a:r>
            <a:endParaRPr lang="en-US" alt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7870824" y="5837238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 smtClean="0">
                <a:latin typeface="Courier" charset="0"/>
                <a:ea typeface="Courier" charset="0"/>
                <a:cs typeface="Courier" charset="0"/>
              </a:rPr>
              <a:t>b</a:t>
            </a:r>
            <a:endParaRPr lang="en-US" alt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404224" y="5837238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 smtClean="0">
                <a:latin typeface="Courier" charset="0"/>
                <a:ea typeface="Courier" charset="0"/>
                <a:cs typeface="Courier" charset="0"/>
              </a:rPr>
              <a:t>a</a:t>
            </a:r>
            <a:endParaRPr lang="en-US" alt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792912" y="5380037"/>
            <a:ext cx="49564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rgbClr val="0432FF"/>
                </a:solidFill>
                <a:latin typeface="Calibri" charset="0"/>
                <a:ea typeface="Calibri" charset="0"/>
                <a:cs typeface="Calibri" charset="0"/>
              </a:rPr>
              <a:t>92</a:t>
            </a:r>
            <a:endParaRPr lang="en-US" sz="2400" u="sng" dirty="0">
              <a:solidFill>
                <a:srgbClr val="0432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3645096" y="5401056"/>
            <a:ext cx="2963218" cy="707136"/>
          </a:xfrm>
          <a:custGeom>
            <a:avLst/>
            <a:gdLst>
              <a:gd name="connsiteX0" fmla="*/ 24696 w 2963218"/>
              <a:gd name="connsiteY0" fmla="*/ 60960 h 707136"/>
              <a:gd name="connsiteX1" fmla="*/ 312 w 2963218"/>
              <a:gd name="connsiteY1" fmla="*/ 109728 h 707136"/>
              <a:gd name="connsiteX2" fmla="*/ 73464 w 2963218"/>
              <a:gd name="connsiteY2" fmla="*/ 146304 h 707136"/>
              <a:gd name="connsiteX3" fmla="*/ 122232 w 2963218"/>
              <a:gd name="connsiteY3" fmla="*/ 134112 h 707136"/>
              <a:gd name="connsiteX4" fmla="*/ 146616 w 2963218"/>
              <a:gd name="connsiteY4" fmla="*/ 97536 h 707136"/>
              <a:gd name="connsiteX5" fmla="*/ 12504 w 2963218"/>
              <a:gd name="connsiteY5" fmla="*/ 109728 h 707136"/>
              <a:gd name="connsiteX6" fmla="*/ 49080 w 2963218"/>
              <a:gd name="connsiteY6" fmla="*/ 97536 h 707136"/>
              <a:gd name="connsiteX7" fmla="*/ 122232 w 2963218"/>
              <a:gd name="connsiteY7" fmla="*/ 60960 h 707136"/>
              <a:gd name="connsiteX8" fmla="*/ 207576 w 2963218"/>
              <a:gd name="connsiteY8" fmla="*/ 48768 h 707136"/>
              <a:gd name="connsiteX9" fmla="*/ 256344 w 2963218"/>
              <a:gd name="connsiteY9" fmla="*/ 36576 h 707136"/>
              <a:gd name="connsiteX10" fmla="*/ 329496 w 2963218"/>
              <a:gd name="connsiteY10" fmla="*/ 12192 h 707136"/>
              <a:gd name="connsiteX11" fmla="*/ 439224 w 2963218"/>
              <a:gd name="connsiteY11" fmla="*/ 0 h 707136"/>
              <a:gd name="connsiteX12" fmla="*/ 853752 w 2963218"/>
              <a:gd name="connsiteY12" fmla="*/ 24384 h 707136"/>
              <a:gd name="connsiteX13" fmla="*/ 890328 w 2963218"/>
              <a:gd name="connsiteY13" fmla="*/ 36576 h 707136"/>
              <a:gd name="connsiteX14" fmla="*/ 951288 w 2963218"/>
              <a:gd name="connsiteY14" fmla="*/ 48768 h 707136"/>
              <a:gd name="connsiteX15" fmla="*/ 1073208 w 2963218"/>
              <a:gd name="connsiteY15" fmla="*/ 60960 h 707136"/>
              <a:gd name="connsiteX16" fmla="*/ 1109784 w 2963218"/>
              <a:gd name="connsiteY16" fmla="*/ 73152 h 707136"/>
              <a:gd name="connsiteX17" fmla="*/ 1231704 w 2963218"/>
              <a:gd name="connsiteY17" fmla="*/ 97536 h 707136"/>
              <a:gd name="connsiteX18" fmla="*/ 1317048 w 2963218"/>
              <a:gd name="connsiteY18" fmla="*/ 146304 h 707136"/>
              <a:gd name="connsiteX19" fmla="*/ 1353624 w 2963218"/>
              <a:gd name="connsiteY19" fmla="*/ 158496 h 707136"/>
              <a:gd name="connsiteX20" fmla="*/ 1426776 w 2963218"/>
              <a:gd name="connsiteY20" fmla="*/ 207264 h 707136"/>
              <a:gd name="connsiteX21" fmla="*/ 1463352 w 2963218"/>
              <a:gd name="connsiteY21" fmla="*/ 231648 h 707136"/>
              <a:gd name="connsiteX22" fmla="*/ 1499928 w 2963218"/>
              <a:gd name="connsiteY22" fmla="*/ 243840 h 707136"/>
              <a:gd name="connsiteX23" fmla="*/ 1536504 w 2963218"/>
              <a:gd name="connsiteY23" fmla="*/ 268224 h 707136"/>
              <a:gd name="connsiteX24" fmla="*/ 1609656 w 2963218"/>
              <a:gd name="connsiteY24" fmla="*/ 292608 h 707136"/>
              <a:gd name="connsiteX25" fmla="*/ 1646232 w 2963218"/>
              <a:gd name="connsiteY25" fmla="*/ 304800 h 707136"/>
              <a:gd name="connsiteX26" fmla="*/ 1682808 w 2963218"/>
              <a:gd name="connsiteY26" fmla="*/ 316992 h 707136"/>
              <a:gd name="connsiteX27" fmla="*/ 1755960 w 2963218"/>
              <a:gd name="connsiteY27" fmla="*/ 353568 h 707136"/>
              <a:gd name="connsiteX28" fmla="*/ 1853496 w 2963218"/>
              <a:gd name="connsiteY28" fmla="*/ 377952 h 707136"/>
              <a:gd name="connsiteX29" fmla="*/ 1902264 w 2963218"/>
              <a:gd name="connsiteY29" fmla="*/ 390144 h 707136"/>
              <a:gd name="connsiteX30" fmla="*/ 1975416 w 2963218"/>
              <a:gd name="connsiteY30" fmla="*/ 414528 h 707136"/>
              <a:gd name="connsiteX31" fmla="*/ 2011992 w 2963218"/>
              <a:gd name="connsiteY31" fmla="*/ 426720 h 707136"/>
              <a:gd name="connsiteX32" fmla="*/ 2194872 w 2963218"/>
              <a:gd name="connsiteY32" fmla="*/ 451104 h 707136"/>
              <a:gd name="connsiteX33" fmla="*/ 2353368 w 2963218"/>
              <a:gd name="connsiteY33" fmla="*/ 463296 h 707136"/>
              <a:gd name="connsiteX34" fmla="*/ 2585016 w 2963218"/>
              <a:gd name="connsiteY34" fmla="*/ 487680 h 707136"/>
              <a:gd name="connsiteX35" fmla="*/ 2877624 w 2963218"/>
              <a:gd name="connsiteY35" fmla="*/ 475488 h 707136"/>
              <a:gd name="connsiteX36" fmla="*/ 2950776 w 2963218"/>
              <a:gd name="connsiteY36" fmla="*/ 451104 h 707136"/>
              <a:gd name="connsiteX37" fmla="*/ 2841048 w 2963218"/>
              <a:gd name="connsiteY37" fmla="*/ 377952 h 707136"/>
              <a:gd name="connsiteX38" fmla="*/ 2804472 w 2963218"/>
              <a:gd name="connsiteY38" fmla="*/ 353568 h 707136"/>
              <a:gd name="connsiteX39" fmla="*/ 2780088 w 2963218"/>
              <a:gd name="connsiteY39" fmla="*/ 316992 h 707136"/>
              <a:gd name="connsiteX40" fmla="*/ 2889816 w 2963218"/>
              <a:gd name="connsiteY40" fmla="*/ 390144 h 707136"/>
              <a:gd name="connsiteX41" fmla="*/ 2926392 w 2963218"/>
              <a:gd name="connsiteY41" fmla="*/ 414528 h 707136"/>
              <a:gd name="connsiteX42" fmla="*/ 2962968 w 2963218"/>
              <a:gd name="connsiteY42" fmla="*/ 487680 h 707136"/>
              <a:gd name="connsiteX43" fmla="*/ 2902008 w 2963218"/>
              <a:gd name="connsiteY43" fmla="*/ 560832 h 707136"/>
              <a:gd name="connsiteX44" fmla="*/ 2853240 w 2963218"/>
              <a:gd name="connsiteY44" fmla="*/ 646176 h 707136"/>
              <a:gd name="connsiteX45" fmla="*/ 2804472 w 2963218"/>
              <a:gd name="connsiteY45" fmla="*/ 707136 h 70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963218" h="707136">
                <a:moveTo>
                  <a:pt x="24696" y="60960"/>
                </a:moveTo>
                <a:cubicBezTo>
                  <a:pt x="16568" y="77216"/>
                  <a:pt x="-2676" y="91801"/>
                  <a:pt x="312" y="109728"/>
                </a:cubicBezTo>
                <a:cubicBezTo>
                  <a:pt x="3093" y="126411"/>
                  <a:pt x="62006" y="142485"/>
                  <a:pt x="73464" y="146304"/>
                </a:cubicBezTo>
                <a:cubicBezTo>
                  <a:pt x="89720" y="142240"/>
                  <a:pt x="108290" y="143407"/>
                  <a:pt x="122232" y="134112"/>
                </a:cubicBezTo>
                <a:cubicBezTo>
                  <a:pt x="134424" y="125984"/>
                  <a:pt x="160920" y="100715"/>
                  <a:pt x="146616" y="97536"/>
                </a:cubicBezTo>
                <a:cubicBezTo>
                  <a:pt x="102797" y="87798"/>
                  <a:pt x="57208" y="105664"/>
                  <a:pt x="12504" y="109728"/>
                </a:cubicBezTo>
                <a:cubicBezTo>
                  <a:pt x="24696" y="105664"/>
                  <a:pt x="37585" y="103283"/>
                  <a:pt x="49080" y="97536"/>
                </a:cubicBezTo>
                <a:cubicBezTo>
                  <a:pt x="97031" y="73561"/>
                  <a:pt x="71157" y="71175"/>
                  <a:pt x="122232" y="60960"/>
                </a:cubicBezTo>
                <a:cubicBezTo>
                  <a:pt x="150411" y="55324"/>
                  <a:pt x="179303" y="53909"/>
                  <a:pt x="207576" y="48768"/>
                </a:cubicBezTo>
                <a:cubicBezTo>
                  <a:pt x="224062" y="45771"/>
                  <a:pt x="240294" y="41391"/>
                  <a:pt x="256344" y="36576"/>
                </a:cubicBezTo>
                <a:cubicBezTo>
                  <a:pt x="280963" y="29190"/>
                  <a:pt x="303950" y="15030"/>
                  <a:pt x="329496" y="12192"/>
                </a:cubicBezTo>
                <a:lnTo>
                  <a:pt x="439224" y="0"/>
                </a:lnTo>
                <a:cubicBezTo>
                  <a:pt x="525355" y="3445"/>
                  <a:pt x="735415" y="4661"/>
                  <a:pt x="853752" y="24384"/>
                </a:cubicBezTo>
                <a:cubicBezTo>
                  <a:pt x="866429" y="26497"/>
                  <a:pt x="877860" y="33459"/>
                  <a:pt x="890328" y="36576"/>
                </a:cubicBezTo>
                <a:cubicBezTo>
                  <a:pt x="910432" y="41602"/>
                  <a:pt x="930747" y="46029"/>
                  <a:pt x="951288" y="48768"/>
                </a:cubicBezTo>
                <a:cubicBezTo>
                  <a:pt x="991772" y="54166"/>
                  <a:pt x="1032568" y="56896"/>
                  <a:pt x="1073208" y="60960"/>
                </a:cubicBezTo>
                <a:cubicBezTo>
                  <a:pt x="1085400" y="65024"/>
                  <a:pt x="1097182" y="70632"/>
                  <a:pt x="1109784" y="73152"/>
                </a:cubicBezTo>
                <a:cubicBezTo>
                  <a:pt x="1172889" y="85773"/>
                  <a:pt x="1183501" y="76878"/>
                  <a:pt x="1231704" y="97536"/>
                </a:cubicBezTo>
                <a:cubicBezTo>
                  <a:pt x="1381326" y="161660"/>
                  <a:pt x="1194605" y="85082"/>
                  <a:pt x="1317048" y="146304"/>
                </a:cubicBezTo>
                <a:cubicBezTo>
                  <a:pt x="1328543" y="152051"/>
                  <a:pt x="1342390" y="152255"/>
                  <a:pt x="1353624" y="158496"/>
                </a:cubicBezTo>
                <a:cubicBezTo>
                  <a:pt x="1379242" y="172728"/>
                  <a:pt x="1402392" y="191008"/>
                  <a:pt x="1426776" y="207264"/>
                </a:cubicBezTo>
                <a:cubicBezTo>
                  <a:pt x="1438968" y="215392"/>
                  <a:pt x="1449451" y="227014"/>
                  <a:pt x="1463352" y="231648"/>
                </a:cubicBezTo>
                <a:cubicBezTo>
                  <a:pt x="1475544" y="235712"/>
                  <a:pt x="1488433" y="238093"/>
                  <a:pt x="1499928" y="243840"/>
                </a:cubicBezTo>
                <a:cubicBezTo>
                  <a:pt x="1513034" y="250393"/>
                  <a:pt x="1523114" y="262273"/>
                  <a:pt x="1536504" y="268224"/>
                </a:cubicBezTo>
                <a:cubicBezTo>
                  <a:pt x="1559992" y="278663"/>
                  <a:pt x="1585272" y="284480"/>
                  <a:pt x="1609656" y="292608"/>
                </a:cubicBezTo>
                <a:lnTo>
                  <a:pt x="1646232" y="304800"/>
                </a:lnTo>
                <a:cubicBezTo>
                  <a:pt x="1658424" y="308864"/>
                  <a:pt x="1672115" y="309863"/>
                  <a:pt x="1682808" y="316992"/>
                </a:cubicBezTo>
                <a:cubicBezTo>
                  <a:pt x="1721223" y="342602"/>
                  <a:pt x="1713249" y="341919"/>
                  <a:pt x="1755960" y="353568"/>
                </a:cubicBezTo>
                <a:cubicBezTo>
                  <a:pt x="1788292" y="362386"/>
                  <a:pt x="1820984" y="369824"/>
                  <a:pt x="1853496" y="377952"/>
                </a:cubicBezTo>
                <a:cubicBezTo>
                  <a:pt x="1869752" y="382016"/>
                  <a:pt x="1886368" y="384845"/>
                  <a:pt x="1902264" y="390144"/>
                </a:cubicBezTo>
                <a:lnTo>
                  <a:pt x="1975416" y="414528"/>
                </a:lnTo>
                <a:cubicBezTo>
                  <a:pt x="1987608" y="418592"/>
                  <a:pt x="1999270" y="424903"/>
                  <a:pt x="2011992" y="426720"/>
                </a:cubicBezTo>
                <a:cubicBezTo>
                  <a:pt x="2060675" y="433675"/>
                  <a:pt x="2147603" y="446602"/>
                  <a:pt x="2194872" y="451104"/>
                </a:cubicBezTo>
                <a:cubicBezTo>
                  <a:pt x="2247621" y="456128"/>
                  <a:pt x="2300579" y="458706"/>
                  <a:pt x="2353368" y="463296"/>
                </a:cubicBezTo>
                <a:cubicBezTo>
                  <a:pt x="2426296" y="469638"/>
                  <a:pt x="2511834" y="479549"/>
                  <a:pt x="2585016" y="487680"/>
                </a:cubicBezTo>
                <a:cubicBezTo>
                  <a:pt x="2682552" y="483616"/>
                  <a:pt x="2780488" y="485202"/>
                  <a:pt x="2877624" y="475488"/>
                </a:cubicBezTo>
                <a:cubicBezTo>
                  <a:pt x="2903199" y="472930"/>
                  <a:pt x="2950776" y="451104"/>
                  <a:pt x="2950776" y="451104"/>
                </a:cubicBezTo>
                <a:lnTo>
                  <a:pt x="2841048" y="377952"/>
                </a:lnTo>
                <a:lnTo>
                  <a:pt x="2804472" y="353568"/>
                </a:lnTo>
                <a:cubicBezTo>
                  <a:pt x="2796344" y="341376"/>
                  <a:pt x="2765873" y="313438"/>
                  <a:pt x="2780088" y="316992"/>
                </a:cubicBezTo>
                <a:lnTo>
                  <a:pt x="2889816" y="390144"/>
                </a:lnTo>
                <a:lnTo>
                  <a:pt x="2926392" y="414528"/>
                </a:lnTo>
                <a:cubicBezTo>
                  <a:pt x="2934884" y="427265"/>
                  <a:pt x="2966333" y="467489"/>
                  <a:pt x="2962968" y="487680"/>
                </a:cubicBezTo>
                <a:cubicBezTo>
                  <a:pt x="2959184" y="510383"/>
                  <a:pt x="2913451" y="547101"/>
                  <a:pt x="2902008" y="560832"/>
                </a:cubicBezTo>
                <a:cubicBezTo>
                  <a:pt x="2875004" y="593236"/>
                  <a:pt x="2874922" y="608233"/>
                  <a:pt x="2853240" y="646176"/>
                </a:cubicBezTo>
                <a:cubicBezTo>
                  <a:pt x="2832733" y="682063"/>
                  <a:pt x="2831174" y="680434"/>
                  <a:pt x="2804472" y="70713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1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  <p:bldP spid="25" grpId="0" animBg="1"/>
      <p:bldP spid="26" grpId="0" animBg="1"/>
      <p:bldP spid="27" grpId="0" animBg="1"/>
      <p:bldP spid="28" grpId="0"/>
      <p:bldP spid="2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668712" y="2103437"/>
            <a:ext cx="5827533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latin typeface="+mn-lt"/>
                <a:cs typeface="Courier"/>
              </a:rPr>
              <a:t>Use .equals to compare strings, not ==</a:t>
            </a:r>
            <a:endParaRPr lang="en-US" sz="3968" dirty="0">
              <a:latin typeface="+mn-lt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0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idx="1"/>
          </p:nvPr>
        </p:nvSpPr>
        <p:spPr>
          <a:xfrm>
            <a:off x="503238" y="1768475"/>
            <a:ext cx="9070975" cy="498951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Let's test our program on some examples: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Racecar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Kayak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Mr. Owl ate my metal worm.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Go hang a salami!  I'm a lasagna hog.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Will it work?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Some test cases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208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/>
          <p:cNvSpPr txBox="1">
            <a:spLocks noChangeArrowheads="1"/>
          </p:cNvSpPr>
          <p:nvPr/>
        </p:nvSpPr>
        <p:spPr bwMode="auto">
          <a:xfrm>
            <a:off x="457200" y="190500"/>
            <a:ext cx="8915400" cy="724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536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8000"/>
              </a:lnSpc>
            </a:pPr>
            <a:r>
              <a:rPr lang="en-US" altLang="en-US" dirty="0">
                <a:latin typeface="DejaVu Serif" charset="0"/>
              </a:rPr>
              <a:t>A man, a plan, a caret, a ban, a myriad, a sum, a lac, a liar, a hoop, a pint, a catalpa, a gas, an oil, a bird, a yell, a vat, a caw, a </a:t>
            </a:r>
            <a:r>
              <a:rPr lang="en-US" altLang="en-US" dirty="0" err="1">
                <a:latin typeface="DejaVu Serif" charset="0"/>
              </a:rPr>
              <a:t>pax</a:t>
            </a:r>
            <a:r>
              <a:rPr lang="en-US" altLang="en-US" dirty="0">
                <a:latin typeface="DejaVu Serif" charset="0"/>
              </a:rPr>
              <a:t>, a wag, a tax, a nay, a ram, a cap, a yam, a gay, a tsar, a wall, a car, a luger, a ward, a bin, a woman, a vassal, a wolf, a tuna, a nit, a pall, a fret, a watt, a bay, a daub, a tan, a cab, a datum, a gall, a hat, a tag, a zap, a say, a jaw, a lay, a wet, a gallop, a tug, a trot, a trap, a tram, a </a:t>
            </a:r>
            <a:r>
              <a:rPr lang="en-US" altLang="en-US" dirty="0" err="1">
                <a:latin typeface="DejaVu Serif" charset="0"/>
              </a:rPr>
              <a:t>torr</a:t>
            </a:r>
            <a:r>
              <a:rPr lang="en-US" altLang="en-US" dirty="0">
                <a:latin typeface="DejaVu Serif" charset="0"/>
              </a:rPr>
              <a:t>, a caper, a top, a </a:t>
            </a:r>
            <a:r>
              <a:rPr lang="en-US" altLang="en-US" dirty="0" err="1">
                <a:latin typeface="DejaVu Serif" charset="0"/>
              </a:rPr>
              <a:t>tonk</a:t>
            </a:r>
            <a:r>
              <a:rPr lang="en-US" altLang="en-US" dirty="0">
                <a:latin typeface="DejaVu Serif" charset="0"/>
              </a:rPr>
              <a:t>, a toll, a ball, a fair, a sax, a minim, a tenor, a bass, a passer, a capital, a rut, an amen, a ted, a cabal, a tang, a sun, an ass, a maw, a sag, a jam, a dam, a sub, a salt, an axon, a sail, an ad, a </a:t>
            </a:r>
            <a:r>
              <a:rPr lang="en-US" altLang="en-US" dirty="0" err="1">
                <a:latin typeface="DejaVu Serif" charset="0"/>
              </a:rPr>
              <a:t>wadi</a:t>
            </a:r>
            <a:r>
              <a:rPr lang="en-US" altLang="en-US" dirty="0">
                <a:latin typeface="DejaVu Serif" charset="0"/>
              </a:rPr>
              <a:t>, a radian, a room, a rood, a rip, a tad, a pariah, a revel, a reel, a reed, a pool, a plug, a pin, a peek, a parabola, a dog, a pat, a cud, a nu, a fan, a pal, a rum, a nod, an eta, a lag, an eel, a batik, a mug, a mot, a nap, a maxim, a mood, a leek, a grub, a gob, a gel, a drab, a citadel, a total, a cedar, a tap, a gag, a rat, a manor, a bar, a gal, a cola, a pap, a yaw, a tab, a raj, a gab, a nag, a pagan, a bag, a jar, a bat, a way, a papa, a local, a gar, a baron, a mat, a rag, a gap, a tar, a decal, a tot, a led, a tic, a bard, a leg, a bog, a burg, a keel, a doom, a mix, a map, an atom, a gum, a kit, a baleen, a gala, a ten, a don, a mural, a pan, a faun, a ducat, a pagoda, a lob, a rap, a keep, a nip, a gulp, a loop, a deer, a leer, a lever, a hair, a pad, a tapir, a door, a moor, an aid, a raid, a wad, an alias, an ox, an atlas, a bus, a madam, a jag, a saw, a mass, an anus, a gnat, a lab, a cadet, an </a:t>
            </a:r>
            <a:r>
              <a:rPr lang="en-US" altLang="en-US" dirty="0" err="1">
                <a:latin typeface="DejaVu Serif" charset="0"/>
              </a:rPr>
              <a:t>em</a:t>
            </a:r>
            <a:r>
              <a:rPr lang="en-US" altLang="en-US" dirty="0">
                <a:latin typeface="DejaVu Serif" charset="0"/>
              </a:rPr>
              <a:t>, a natural, a tip, a caress, a pass, a baronet, a </a:t>
            </a:r>
            <a:r>
              <a:rPr lang="en-US" altLang="en-US" dirty="0" err="1">
                <a:latin typeface="DejaVu Serif" charset="0"/>
              </a:rPr>
              <a:t>minimax</a:t>
            </a:r>
            <a:r>
              <a:rPr lang="en-US" altLang="en-US" dirty="0">
                <a:latin typeface="DejaVu Serif" charset="0"/>
              </a:rPr>
              <a:t>, a sari, a fall, a ballot, a knot, a pot, a rep, a carrot, a mart, a part, a tort, a gut, a poll, a gateway, a law, a jay, a sap, a </a:t>
            </a:r>
            <a:r>
              <a:rPr lang="en-US" altLang="en-US" dirty="0" err="1">
                <a:latin typeface="DejaVu Serif" charset="0"/>
              </a:rPr>
              <a:t>zag</a:t>
            </a:r>
            <a:r>
              <a:rPr lang="en-US" altLang="en-US" dirty="0">
                <a:latin typeface="DejaVu Serif" charset="0"/>
              </a:rPr>
              <a:t>, a tat, a hall, a gamut, a dab, a can, a </a:t>
            </a:r>
            <a:r>
              <a:rPr lang="en-US" altLang="en-US" dirty="0" err="1">
                <a:latin typeface="DejaVu Serif" charset="0"/>
              </a:rPr>
              <a:t>tabu</a:t>
            </a:r>
            <a:r>
              <a:rPr lang="en-US" altLang="en-US" dirty="0">
                <a:latin typeface="DejaVu Serif" charset="0"/>
              </a:rPr>
              <a:t>, a day, a </a:t>
            </a:r>
            <a:r>
              <a:rPr lang="en-US" altLang="en-US" dirty="0" err="1">
                <a:latin typeface="DejaVu Serif" charset="0"/>
              </a:rPr>
              <a:t>batt</a:t>
            </a:r>
            <a:r>
              <a:rPr lang="en-US" altLang="en-US" dirty="0">
                <a:latin typeface="DejaVu Serif" charset="0"/>
              </a:rPr>
              <a:t>, a waterfall, a patina, a nut, a flow, a lass, a van, a mow, a nib, a draw, a regular, a call, a war, a stay, a gam, a yap, a cam, a ray, an ax, a tag, a wax, a paw, a cat, a valley, a drib, a lion, a saga, a plat, a catnip, a pooh, a rail, a </a:t>
            </a:r>
            <a:r>
              <a:rPr lang="en-US" altLang="en-US" dirty="0" err="1">
                <a:latin typeface="DejaVu Serif" charset="0"/>
              </a:rPr>
              <a:t>calamus</a:t>
            </a:r>
            <a:r>
              <a:rPr lang="en-US" altLang="en-US" dirty="0">
                <a:latin typeface="DejaVu Serif" charset="0"/>
              </a:rPr>
              <a:t>, a dairyman, a </a:t>
            </a:r>
            <a:r>
              <a:rPr lang="en-US" altLang="en-US" dirty="0" err="1">
                <a:latin typeface="DejaVu Serif" charset="0"/>
              </a:rPr>
              <a:t>bater</a:t>
            </a:r>
            <a:r>
              <a:rPr lang="en-US" altLang="en-US" dirty="0">
                <a:latin typeface="DejaVu Serif" charset="0"/>
              </a:rPr>
              <a:t>, a canal – Panama!</a:t>
            </a:r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Stress Test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6210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smtClean="0">
                <a:latin typeface="Calibri"/>
                <a:cs typeface="Calibri"/>
              </a:rPr>
              <a:t>Remember!</a:t>
            </a:r>
            <a:endParaRPr lang="en-US" sz="5071" dirty="0">
              <a:latin typeface="Calibri"/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0811" y="4000158"/>
            <a:ext cx="1708634" cy="2371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016" y="1417019"/>
            <a:ext cx="2453213" cy="17366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953" y="2802139"/>
            <a:ext cx="2335743" cy="19440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45797" y="6459204"/>
            <a:ext cx="184358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(Distributor)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34919" y="1012834"/>
            <a:ext cx="151836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Counterfeiter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240347" y="2395019"/>
            <a:ext cx="67197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89" b="98000" l="25500" r="76917">
                        <a14:foregroundMark x1="39417" y1="19222" x2="58750" y2="46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1003" y="2829215"/>
            <a:ext cx="2556004" cy="1917003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937982" y="2662606"/>
            <a:ext cx="1874977" cy="975038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843477" y="3825151"/>
            <a:ext cx="2056981" cy="1305539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137979" y="1890420"/>
            <a:ext cx="1757212" cy="3247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46" dirty="0">
                <a:solidFill>
                  <a:schemeClr val="accent3">
                    <a:lumMod val="50000"/>
                  </a:schemeClr>
                </a:solidFill>
              </a:rPr>
              <a:t>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2959" y="5043186"/>
            <a:ext cx="3227667" cy="215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35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712" y="1265237"/>
            <a:ext cx="5487764" cy="54877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54183" y="5857356"/>
            <a:ext cx="3357009" cy="660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968" dirty="0"/>
              <a:t>Bright Simons</a:t>
            </a:r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Can you solve it?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65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9" y="793300"/>
            <a:ext cx="10079567" cy="6766375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Learning Goals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9453" y="1214836"/>
            <a:ext cx="10079567" cy="672262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10852" y="1089906"/>
            <a:ext cx="9133157" cy="1228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3972" indent="-503972" algn="ctr">
              <a:buAutoNum type="arabicPeriod"/>
            </a:pPr>
            <a:r>
              <a:rPr lang="en-US" sz="2646" dirty="0" smtClean="0">
                <a:latin typeface="Chalkboard"/>
                <a:cs typeface="Chalkboard"/>
              </a:rPr>
              <a:t>Be able to perform math operations on chars</a:t>
            </a:r>
          </a:p>
          <a:p>
            <a:pPr marL="503972" indent="-503972" algn="ctr">
              <a:buAutoNum type="arabicPeriod"/>
            </a:pPr>
            <a:r>
              <a:rPr lang="en-US" sz="2646" dirty="0" smtClean="0">
                <a:latin typeface="Chalkboard"/>
                <a:cs typeface="Chalkboard"/>
              </a:rPr>
              <a:t>Be able to write string algorithms that loops over each character</a:t>
            </a:r>
            <a:endParaRPr lang="en-US" sz="2646" dirty="0">
              <a:latin typeface="Chalkboard"/>
              <a:cs typeface="Chalkboar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6512" y="2332037"/>
            <a:ext cx="1463608" cy="146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43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12" y="752475"/>
            <a:ext cx="8648700" cy="680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312" y="3551237"/>
            <a:ext cx="1600200" cy="23294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5312" y="3551237"/>
            <a:ext cx="1870253" cy="23114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116512" y="5989637"/>
            <a:ext cx="1415772" cy="349968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Joan Clarke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250112" y="5989637"/>
            <a:ext cx="1351780" cy="349968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Alan Turing</a:t>
            </a:r>
            <a:endParaRPr lang="en-US"/>
          </a:p>
        </p:txBody>
      </p:sp>
      <p:sp>
        <p:nvSpPr>
          <p:cNvPr id="17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smtClean="0">
                <a:latin typeface="Calibri"/>
                <a:cs typeface="Calibri"/>
              </a:rPr>
              <a:t>Text Problem: Decryption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160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8912" y="1874837"/>
            <a:ext cx="7189081" cy="33703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smtClean="0">
                <a:latin typeface="Calibri"/>
                <a:cs typeface="Calibri"/>
              </a:rPr>
              <a:t>Text Problem: Translation</a:t>
            </a:r>
            <a:endParaRPr lang="en-US" sz="5071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68512" y="6218237"/>
            <a:ext cx="587853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*This result cost billions of dollars (adjusted </a:t>
            </a:r>
            <a:r>
              <a:rPr lang="en-US" i="1" smtClean="0"/>
              <a:t>for inflation)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62489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3837</TotalTime>
  <Words>2670</Words>
  <Application>Microsoft Macintosh PowerPoint</Application>
  <PresentationFormat>Custom</PresentationFormat>
  <Paragraphs>580</Paragraphs>
  <Slides>67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85" baseType="lpstr">
      <vt:lpstr>Arial Unicode MS</vt:lpstr>
      <vt:lpstr>Calibri</vt:lpstr>
      <vt:lpstr>Century Gothic</vt:lpstr>
      <vt:lpstr>Chalkboard</vt:lpstr>
      <vt:lpstr>Charcoal CY</vt:lpstr>
      <vt:lpstr>Courier</vt:lpstr>
      <vt:lpstr>Courier New</vt:lpstr>
      <vt:lpstr>DejaVu Serif</vt:lpstr>
      <vt:lpstr>Droid Sans Fallback</vt:lpstr>
      <vt:lpstr>Helvetica</vt:lpstr>
      <vt:lpstr>Mangal</vt:lpstr>
      <vt:lpstr>Monaco</vt:lpstr>
      <vt:lpstr>ＭＳ Ｐゴシック</vt:lpstr>
      <vt:lpstr>Times New Roman</vt:lpstr>
      <vt:lpstr>Ubuntu Mono</vt:lpstr>
      <vt:lpstr>Wingdings</vt:lpstr>
      <vt:lpstr>Arial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Schwarz</dc:creator>
  <cp:lastModifiedBy>Chris James Piech</cp:lastModifiedBy>
  <cp:revision>234</cp:revision>
  <cp:lastPrinted>2017-02-06T18:06:19Z</cp:lastPrinted>
  <dcterms:created xsi:type="dcterms:W3CDTF">2012-01-18T02:26:13Z</dcterms:created>
  <dcterms:modified xsi:type="dcterms:W3CDTF">2017-02-06T18:06:39Z</dcterms:modified>
</cp:coreProperties>
</file>